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3.xml" ContentType="application/vnd.openxmlformats-officedocument.presentationml.tags+xml"/>
  <Override PartName="/ppt/notesSlides/notesSlide9.xml" ContentType="application/vnd.openxmlformats-officedocument.presentationml.notesSlide+xml"/>
  <Override PartName="/ppt/tags/tag24.xml" ContentType="application/vnd.openxmlformats-officedocument.presentationml.tags+xml"/>
  <Override PartName="/ppt/notesSlides/notesSlide10.xml" ContentType="application/vnd.openxmlformats-officedocument.presentationml.notesSlide+xml"/>
  <Override PartName="/ppt/tags/tag25.xml" ContentType="application/vnd.openxmlformats-officedocument.presentationml.tags+xml"/>
  <Override PartName="/ppt/notesSlides/notesSlide11.xml" ContentType="application/vnd.openxmlformats-officedocument.presentationml.notesSlide+xml"/>
  <Override PartName="/ppt/tags/tag26.xml" ContentType="application/vnd.openxmlformats-officedocument.presentationml.tags+xml"/>
  <Override PartName="/ppt/notesSlides/notesSlide12.xml" ContentType="application/vnd.openxmlformats-officedocument.presentationml.notesSlide+xml"/>
  <Override PartName="/ppt/tags/tag27.xml" ContentType="application/vnd.openxmlformats-officedocument.presentationml.tags+xml"/>
  <Override PartName="/ppt/notesSlides/notesSlide13.xml" ContentType="application/vnd.openxmlformats-officedocument.presentationml.notesSlide+xml"/>
  <Override PartName="/ppt/tags/tag28.xml" ContentType="application/vnd.openxmlformats-officedocument.presentationml.tags+xml"/>
  <Override PartName="/ppt/notesSlides/notesSlide14.xml" ContentType="application/vnd.openxmlformats-officedocument.presentationml.notesSlide+xml"/>
  <Override PartName="/ppt/tags/tag2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723" r:id="rId6"/>
  </p:sldMasterIdLst>
  <p:notesMasterIdLst>
    <p:notesMasterId r:id="rId32"/>
  </p:notesMasterIdLst>
  <p:sldIdLst>
    <p:sldId id="669" r:id="rId7"/>
    <p:sldId id="626" r:id="rId8"/>
    <p:sldId id="649" r:id="rId9"/>
    <p:sldId id="650" r:id="rId10"/>
    <p:sldId id="658" r:id="rId11"/>
    <p:sldId id="659" r:id="rId12"/>
    <p:sldId id="660" r:id="rId13"/>
    <p:sldId id="661" r:id="rId14"/>
    <p:sldId id="662" r:id="rId15"/>
    <p:sldId id="663" r:id="rId16"/>
    <p:sldId id="664" r:id="rId17"/>
    <p:sldId id="631" r:id="rId18"/>
    <p:sldId id="633" r:id="rId19"/>
    <p:sldId id="635" r:id="rId20"/>
    <p:sldId id="636" r:id="rId21"/>
    <p:sldId id="637" r:id="rId22"/>
    <p:sldId id="638" r:id="rId23"/>
    <p:sldId id="639" r:id="rId24"/>
    <p:sldId id="666" r:id="rId25"/>
    <p:sldId id="665" r:id="rId26"/>
    <p:sldId id="652" r:id="rId27"/>
    <p:sldId id="667" r:id="rId28"/>
    <p:sldId id="668" r:id="rId29"/>
    <p:sldId id="624" r:id="rId30"/>
    <p:sldId id="385" r:id="rId31"/>
  </p:sldIdLst>
  <p:sldSz cx="12192000" cy="685800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" userDrawn="1">
          <p15:clr>
            <a:srgbClr val="A4A3A4"/>
          </p15:clr>
        </p15:guide>
        <p15:guide id="2" pos="624" userDrawn="1">
          <p15:clr>
            <a:srgbClr val="A4A3A4"/>
          </p15:clr>
        </p15:guide>
        <p15:guide id="3" orient="horz" pos="3024" userDrawn="1">
          <p15:clr>
            <a:srgbClr val="A4A3A4"/>
          </p15:clr>
        </p15:guide>
        <p15:guide id="4" orient="horz" pos="960" userDrawn="1">
          <p15:clr>
            <a:srgbClr val="A4A3A4"/>
          </p15:clr>
        </p15:guide>
        <p15:guide id="5" orient="horz" pos="12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0008"/>
    <a:srgbClr val="E7E7E7"/>
    <a:srgbClr val="FFFFFF"/>
    <a:srgbClr val="FEB81A"/>
    <a:srgbClr val="DB0007"/>
    <a:srgbClr val="74C46D"/>
    <a:srgbClr val="C8171C"/>
    <a:srgbClr val="BE308C"/>
    <a:srgbClr val="FFC432"/>
    <a:srgbClr val="DB00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912411-E037-79C6-BAF7-B106AA771E9F}" v="4" dt="2021-01-20T14:52:55.39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 autoAdjust="0"/>
    <p:restoredTop sz="69016" autoAdjust="0"/>
  </p:normalViewPr>
  <p:slideViewPr>
    <p:cSldViewPr snapToGrid="0">
      <p:cViewPr varScale="1">
        <p:scale>
          <a:sx n="74" d="100"/>
          <a:sy n="74" d="100"/>
        </p:scale>
        <p:origin x="432" y="66"/>
      </p:cViewPr>
      <p:guideLst>
        <p:guide orient="horz" pos="384"/>
        <p:guide pos="624"/>
        <p:guide orient="horz" pos="3024"/>
        <p:guide orient="horz" pos="960"/>
        <p:guide orient="horz" pos="1296"/>
      </p:guideLst>
    </p:cSldViewPr>
  </p:slideViewPr>
  <p:outlineViewPr>
    <p:cViewPr>
      <p:scale>
        <a:sx n="33" d="100"/>
        <a:sy n="33" d="100"/>
      </p:scale>
      <p:origin x="0" y="-4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1640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solidze Anastasia" userId="S::anastasia.kosolidze@ru.mcd.com::03907b22-cb58-498b-836a-0a9913eaeb7d" providerId="AD" clId="Web-{1D912411-E037-79C6-BAF7-B106AA771E9F}"/>
    <pc:docChg chg="modSld">
      <pc:chgData name="Kosolidze Anastasia" userId="S::anastasia.kosolidze@ru.mcd.com::03907b22-cb58-498b-836a-0a9913eaeb7d" providerId="AD" clId="Web-{1D912411-E037-79C6-BAF7-B106AA771E9F}" dt="2021-01-20T14:52:55.394" v="3" actId="20577"/>
      <pc:docMkLst>
        <pc:docMk/>
      </pc:docMkLst>
      <pc:sldChg chg="modSp">
        <pc:chgData name="Kosolidze Anastasia" userId="S::anastasia.kosolidze@ru.mcd.com::03907b22-cb58-498b-836a-0a9913eaeb7d" providerId="AD" clId="Web-{1D912411-E037-79C6-BAF7-B106AA771E9F}" dt="2021-01-20T14:52:55.394" v="3" actId="20577"/>
        <pc:sldMkLst>
          <pc:docMk/>
          <pc:sldMk cId="3248547952" sldId="649"/>
        </pc:sldMkLst>
        <pc:spChg chg="mod">
          <ac:chgData name="Kosolidze Anastasia" userId="S::anastasia.kosolidze@ru.mcd.com::03907b22-cb58-498b-836a-0a9913eaeb7d" providerId="AD" clId="Web-{1D912411-E037-79C6-BAF7-B106AA771E9F}" dt="2021-01-20T14:52:55.394" v="3" actId="20577"/>
          <ac:spMkLst>
            <pc:docMk/>
            <pc:sldMk cId="3248547952" sldId="649"/>
            <ac:spMk id="1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41458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409" y="0"/>
            <a:ext cx="4302231" cy="341458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r">
              <a:defRPr sz="1100"/>
            </a:lvl1pPr>
          </a:lstStyle>
          <a:p>
            <a:fld id="{F3650DDF-DE21-45B4-9870-195B01399E9C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84" tIns="40142" rIns="80284" bIns="4014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2"/>
            <a:ext cx="7942580" cy="2676584"/>
          </a:xfrm>
          <a:prstGeom prst="rect">
            <a:avLst/>
          </a:prstGeom>
        </p:spPr>
        <p:txBody>
          <a:bodyPr vert="horz" lIns="80284" tIns="40142" rIns="80284" bIns="4014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2231" cy="341457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409" y="6456219"/>
            <a:ext cx="4302231" cy="341457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r">
              <a:defRPr sz="1100"/>
            </a:lvl1pPr>
          </a:lstStyle>
          <a:p>
            <a:fld id="{C46070AB-275D-4EFA-8C7E-76543F61E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420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Привет</a:t>
            </a:r>
          </a:p>
          <a:p>
            <a:r>
              <a:rPr lang="ru-RU" dirty="0"/>
              <a:t>Меня</a:t>
            </a:r>
            <a:r>
              <a:rPr lang="ru-RU" baseline="0" dirty="0"/>
              <a:t> зовут … и я работаю в Макдоналдс. Но говорить мы сегодня будем не о нашем меню, которое, я уверен, вы и так отлично знаете. Сегодня мы с вами поговорим о том, что объединят всех нас, независимо от того, сколько нам лет, и где мы учимся или работаем. Для каждого из нас важно, каким будет наш город завтра, послезавтра и много лет спустя. Мы хотим, чтобы наши улицы были чистыми, воздух – свежим, чтобы нас окружала зелень, цветы и деревья, а люди научились жить в гармонии с природой. Правда, это было бы здорово?</a:t>
            </a:r>
          </a:p>
          <a:p>
            <a:endParaRPr lang="ru-RU" baseline="0" dirty="0"/>
          </a:p>
          <a:p>
            <a:r>
              <a:rPr lang="ru-RU" dirty="0"/>
              <a:t>Для нашей компании это не просто мечта – это задача, которую мы ставим перед собой и понемногу решаем каждый день. Потому что мы понимаем, что только все вместе мы можем</a:t>
            </a:r>
            <a:r>
              <a:rPr lang="ru-RU" baseline="0" dirty="0"/>
              <a:t> добиться того, о чем мечтает каждый из нас. </a:t>
            </a:r>
            <a:r>
              <a:rPr lang="ru-RU" dirty="0"/>
              <a:t>И начинается эта</a:t>
            </a:r>
            <a:r>
              <a:rPr lang="ru-RU" baseline="0" dirty="0"/>
              <a:t> работа с заботы о чистоте. Вот скажите, как часто вам приходилось выносить мусор? </a:t>
            </a:r>
          </a:p>
          <a:p>
            <a:r>
              <a:rPr lang="ru-RU" baseline="0" dirty="0"/>
              <a:t>А как вы думаете, сколько мусора накапливается в нашем городе каждый день?</a:t>
            </a:r>
          </a:p>
          <a:p>
            <a:r>
              <a:rPr lang="ru-RU" baseline="0" dirty="0"/>
              <a:t>А по всей стране?</a:t>
            </a:r>
          </a:p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94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02843">
              <a:defRPr/>
            </a:pPr>
            <a:r>
              <a:rPr lang="ru-RU" dirty="0"/>
              <a:t>Вы конечно же знаете, что Россия – самая большая страна в мире. Сколько часовых</a:t>
            </a:r>
            <a:r>
              <a:rPr lang="ru-RU" baseline="0" dirty="0"/>
              <a:t> поясов у нас в стране? А сколько людей живет в России?</a:t>
            </a:r>
          </a:p>
          <a:p>
            <a:pPr defTabSz="802843">
              <a:defRPr/>
            </a:pPr>
            <a:r>
              <a:rPr lang="ru-RU" baseline="0" dirty="0"/>
              <a:t>Конечно, не удивительно, что в итоге каждый год мы с вами выбрасываем огромное количество отходов – целых 70 миллионов тонн! </a:t>
            </a:r>
          </a:p>
          <a:p>
            <a:pPr defTabSz="802843">
              <a:defRPr/>
            </a:pPr>
            <a:endParaRPr lang="ru-RU" baseline="0" dirty="0"/>
          </a:p>
          <a:p>
            <a:pPr defTabSz="802843"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Груженая фура весит от 36 до 38 тонн, правда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6-8 тонн составляет вес самого тягача. А теперь подсчитайте, сколько нужно нагрузить фур, чтобы вывезти весь мусор, который образуется в России за год? </a:t>
            </a:r>
          </a:p>
          <a:p>
            <a:pPr defTabSz="802843">
              <a:defRPr/>
            </a:pPr>
            <a:endParaRPr lang="ru-RU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defTabSz="802843">
              <a:defRPr/>
            </a:pP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разделить это количество мусора на всех жителей России, мы поймем, что на каждого жителя в среднем приходится примерно 500 кг мусора. И мы с вами точно не хотим, чтобы этот мусор нас окружал, правда? Поэтому мы его и выбрасываем. К сожалению, иногда мы делаем это необдуманно, часто ненужные нам вещи заканчивают свою жизнь на свалке. И если расположить все свалки в России рядом друг с другом, мы с удивлением обнаружим, что их площадь будет равна площади целой страны, Нидерландов. Кстати, кто может назвать столицу Нидерландов?</a:t>
            </a:r>
          </a:p>
          <a:p>
            <a:pPr defTabSz="802843">
              <a:defRPr/>
            </a:pPr>
            <a:endParaRPr lang="ru-RU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defTabSz="802843">
              <a:defRPr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210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Открытое еще</a:t>
            </a:r>
            <a:r>
              <a:rPr lang="ru-RU" baseline="0" dirty="0"/>
              <a:t> в 1980-х годах мусорное пятно разрастается , в этом месте скопилось около 80 </a:t>
            </a:r>
            <a:r>
              <a:rPr lang="ru-RU" baseline="0" dirty="0" err="1"/>
              <a:t>тыс</a:t>
            </a:r>
            <a:r>
              <a:rPr lang="ru-RU" baseline="0" dirty="0"/>
              <a:t> тонн пластика и этот мусорный континент дрейфует в Тихом океане между побережьем Калифорнии и Гавайями. </a:t>
            </a:r>
            <a:r>
              <a:rPr lang="ru-RU" dirty="0"/>
              <a:t>Мусорный континент достиг размера больше территории Мадагаскара, четвертого по величине острова в мире , а это 600 </a:t>
            </a:r>
            <a:r>
              <a:rPr lang="ru-RU" dirty="0" err="1"/>
              <a:t>тыс</a:t>
            </a:r>
            <a:r>
              <a:rPr lang="ru-RU" dirty="0"/>
              <a:t> </a:t>
            </a:r>
            <a:r>
              <a:rPr lang="ru-RU" dirty="0" err="1"/>
              <a:t>кв</a:t>
            </a:r>
            <a:r>
              <a:rPr lang="ru-RU" dirty="0"/>
              <a:t> км  Пластиковая упаковка, пакеты, обломки и другие</a:t>
            </a:r>
            <a:r>
              <a:rPr lang="ru-RU" baseline="0" dirty="0"/>
              <a:t> отходы сбиваются в мусорные пятна из за сильных течений По данным Филипа Кусто, внука известного исследователя Ива Кусто, подобных мусорных островов в водах мирового океана уже 5. По подсчетам ученых  к 2050 году в океане пластика будет больше, чем рыбы</a:t>
            </a:r>
          </a:p>
          <a:p>
            <a:r>
              <a:rPr lang="ru-RU" baseline="0" dirty="0"/>
              <a:t>Ведь каждую секунду </a:t>
            </a:r>
            <a:r>
              <a:rPr lang="ru-RU" sz="1200" dirty="0"/>
              <a:t>в мире используется и выбрасывается </a:t>
            </a:r>
            <a:r>
              <a:rPr lang="ru-RU" sz="1200" dirty="0">
                <a:solidFill>
                  <a:srgbClr val="FF0000"/>
                </a:solidFill>
              </a:rPr>
              <a:t>160 000 пластиковых пакетов!</a:t>
            </a:r>
            <a:endParaRPr lang="ru-RU" baseline="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622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Наш мир сильно изменился за последние десятилетия. Повсюду нас окружает разнообразная техника и электроника, которая делает жизнь более комфортной, разнообразной, продуктивной и интересной. Но у прогресса и комфорта есть и другая, не столь приятная сторона — огромные полигоны электронного мусора. Перед вами - одно из самых загрязненных мест на планете — свалка списанной электроники в городе Аккра,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которая находится в республике Гана, Африка.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детского сада мы с вами знаем, какой богатой и удивительной природой обладает эта страна, и вот посмотрите, во что ее превращают люди. Это яркий пример того, как даже самый райский уголок может по вине человека стать настоящим компьютерным адом.</a:t>
            </a:r>
          </a:p>
          <a:p>
            <a:endParaRPr lang="ru-RU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Когда  же началось загрязнение планеты? Попробуйте угадать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393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Правильный ответ скрывается от нас в глубине веков.</a:t>
            </a:r>
            <a:r>
              <a:rPr lang="ru-RU" baseline="0" dirty="0"/>
              <a:t> Древние люди постоянно меняли место жительства, и не только потому, что им необходимо было постоянно искать источники пропитания. Зачастую причиной «переезда» племени на новое место становилось то, что на старом месте скопилось слишком много мусора, а убирать его древние люди тоже не очень любили.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927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 временем человеческая цивилизация</a:t>
            </a:r>
            <a:r>
              <a:rPr lang="ru-RU" baseline="0" dirty="0"/>
              <a:t> росла и развивалась. Перед вами – один из центров античной цивилизации, кто знает, что это за город?</a:t>
            </a:r>
          </a:p>
          <a:p>
            <a:endParaRPr lang="ru-RU" baseline="0" dirty="0"/>
          </a:p>
          <a:p>
            <a:r>
              <a:rPr lang="ru-RU" baseline="0" dirty="0"/>
              <a:t>О Древней Греции можно рассказывать бесконечно, но даже эта цивилизация, которой до сих пор восхищаются художники и поэты, не сумела полностью победить уже известную нам проблему. Жизнь в большом городе – полисе, как называли свои города древние греки – подразумевала, что людям необходимо как-то организованно бороться с проблемой мусора. Для этого был издан специальный закон, запрещающий выбрасывать мусор ближе, чем за километр от городских стен.</a:t>
            </a:r>
          </a:p>
          <a:p>
            <a:endParaRPr lang="ru-RU" baseline="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560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</a:t>
            </a:r>
            <a:r>
              <a:rPr lang="ru-RU" baseline="0" dirty="0"/>
              <a:t> смотрели фильм «Три мушкетера»? А кто читал роман Александра Дюма? А кто приходил на новогоднюю елку в костюме мушкетера?</a:t>
            </a:r>
          </a:p>
          <a:p>
            <a:r>
              <a:rPr lang="ru-RU" baseline="0" dirty="0"/>
              <a:t>Помните, когда Д</a:t>
            </a:r>
            <a:r>
              <a:rPr lang="en-US" baseline="0" dirty="0"/>
              <a:t>’</a:t>
            </a:r>
            <a:r>
              <a:rPr lang="ru-RU" baseline="0" dirty="0" err="1"/>
              <a:t>Артаньян</a:t>
            </a:r>
            <a:r>
              <a:rPr lang="ru-RU" baseline="0" dirty="0"/>
              <a:t> приезжает в Париж, галантерейщик </a:t>
            </a:r>
            <a:r>
              <a:rPr lang="ru-RU" baseline="0" dirty="0" err="1"/>
              <a:t>Бонасье</a:t>
            </a:r>
            <a:r>
              <a:rPr lang="ru-RU" baseline="0" dirty="0"/>
              <a:t> советует ему сменить старомодный гасконский берет на модную широкополую шляпу?</a:t>
            </a:r>
          </a:p>
          <a:p>
            <a:endParaRPr lang="ru-RU" baseline="0" dirty="0"/>
          </a:p>
          <a:p>
            <a:r>
              <a:rPr lang="ru-RU" baseline="0" dirty="0"/>
              <a:t>Такие шляпы были не только красивыми, но и очень практичными. На узких улочках городов Старой Европы они уберегали своего владельца от неожиданного «сюрприза» в виде помоев, которые хозяйки, не долго думая, выливали прямо в окно.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415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Конечно,</a:t>
            </a:r>
            <a:r>
              <a:rPr lang="ru-RU" baseline="0" dirty="0"/>
              <a:t> так продолжаться не могло. Чем больше становились города, тем больше мусора в них накапливалось, и эту проблему просто необходимо было как-то решать. Уж недостаточно было просто ограничить территорию для вывоза мусора – назрела необходимость этот мусор как-то перерабатывать. Индустриальная революция запускает в городах многие процессы, и одни их них является формирование системы по обращению с отходами.</a:t>
            </a:r>
          </a:p>
          <a:p>
            <a:endParaRPr lang="ru-RU" baseline="0" dirty="0"/>
          </a:p>
          <a:p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Первый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в 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мире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мусоросжигательный 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завод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появился в 1874 году в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Ноттингеме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Там же чуть позже была предпринята первая попытка энергетического использования мусоросжигания, когда была построена паровая установка, в качестве топлива для которой использовался мусор.</a:t>
            </a: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729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85925" y="849313"/>
            <a:ext cx="4075113" cy="2293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Speedee" panose="020B0603030502020204" pitchFamily="34" charset="0"/>
                <a:ea typeface="McD Alpha" charset="0"/>
                <a:cs typeface="McD Alpha" charset="0"/>
              </a:rPr>
              <a:t>Конечно,</a:t>
            </a:r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 вы знаете , что  Макдоналдс  - это то место , где можно вкусно, безопасно и не очень дорого поесть.  Макдоналдс – большая международная компания , в России работает уже более 750 ресторанов Макдоналдс в 53 регионах РФ. Учитывая масштаб нашей компании мы уверены, что можем решать важные социальные и экологические проблемы, которые стоят перед всей планетой .  Одной из таких задач является  сокращение количества упаковки в целом, направление ее на переработку и изготовление упаковки из таких материалов, которые бы не наносили вред окружающей среде.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 2025 году Макдоналдс во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всех странах, где располагаются его рестораны,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планирует производить 100% упаковки из материалов, которые можно отправить на переработку для вторичного использования в других отраслях (бумага, картон, пластик, другие материалы) или из сырья, полученного из возобновляемых ресурсов (бумага, картон). А возобновляемым ресурсом являются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леса, так как  их можно выращивать. А из древесины производят целлюлозное волокно для изготовления бумаги и картона.</a:t>
            </a:r>
          </a:p>
          <a:p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России мы уже достигли этой цели на 85%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Эти решения являются логичным продолжением существующей цели, согласно которой к 2020 100% бумажной и картонной упаковки будет изготавливаться из переработанного или сертифицированного сырья, производство которого не наносит ущерба лесам. В России мы уже достигли этой цели</a:t>
            </a:r>
          </a:p>
          <a:p>
            <a:endParaRPr lang="ru-RU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Очень важно , что эти обязательства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являются добровольными. Никто не заставлял кампанию ставить перед собой такие цели. Это все равно , что каждый из вас возьмет  на себя например добровольное обязательство каждый день выносить мусор и не только выносить, но и отдельно выносить пластиковые бутылки, которые возможно переработать</a:t>
            </a:r>
            <a:endParaRPr lang="en-US" b="0" dirty="0">
              <a:latin typeface="Speedee" panose="020B0603030502020204" pitchFamily="34" charset="0"/>
              <a:ea typeface="McD Alpha" charset="0"/>
              <a:cs typeface="McD Alpha" charset="0"/>
            </a:endParaRPr>
          </a:p>
          <a:p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Может быть вы уже знаете или слышали, что в России есть различные национальные проекты – это те направления, которые государство считает важными и по которым поставило определенные цели. Один из таких проектов – национальный проект Экология Макдоналдс всецело его поддерживает.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>
              <a:latin typeface="Speedee" panose="020B0603030502020204" pitchFamily="34" charset="0"/>
              <a:ea typeface="McD Alpha" charset="0"/>
              <a:cs typeface="McD Alph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57633-5778-674F-BE38-25E2996D5299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12</a:t>
            </a:fld>
            <a:endParaRPr lang="en-US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925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85925" y="849313"/>
            <a:ext cx="4075113" cy="2293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Speedee" panose="020B0603030502020204" pitchFamily="34" charset="0"/>
                <a:ea typeface="McD Alpha" charset="0"/>
                <a:cs typeface="McD Alpha" charset="0"/>
              </a:rPr>
              <a:t>Давайте</a:t>
            </a:r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 подумаем как можно выполнить те обязательства, которые компания Макдоналдс взяла на себя</a:t>
            </a:r>
          </a:p>
          <a:p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Как я уже говорила, во –первых – можно использовать меньше упаковки. Но всегда ли это возможно</a:t>
            </a:r>
            <a:r>
              <a:rPr lang="en-US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?</a:t>
            </a:r>
          </a:p>
          <a:p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Представьте, что мы будем готовить сандвичи и выдавать их без упаковки</a:t>
            </a:r>
            <a:r>
              <a:rPr lang="en-US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? </a:t>
            </a:r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А напитки</a:t>
            </a:r>
            <a:r>
              <a:rPr lang="en-US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? </a:t>
            </a:r>
          </a:p>
          <a:p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Конечно, все должно быть разумным. Сокращать упаковку можно только в том случае, если это не влияет на безопасность продукции ( пищевую безопасность) . Например, в 2019 году мы заменили коробочку для </a:t>
            </a:r>
            <a:r>
              <a:rPr lang="ru-RU" baseline="0" dirty="0" err="1">
                <a:latin typeface="Speedee" panose="020B0603030502020204" pitchFamily="34" charset="0"/>
                <a:ea typeface="McD Alpha" charset="0"/>
                <a:cs typeface="McD Alpha" charset="0"/>
              </a:rPr>
              <a:t>Макчикена</a:t>
            </a:r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, на бумажную упаковку, пакетик. Это позволяет уменьшать количество  отходов на 14 тонн каждый год!</a:t>
            </a:r>
          </a:p>
          <a:p>
            <a:endParaRPr lang="ru-RU" baseline="0" dirty="0">
              <a:latin typeface="Speedee" panose="020B0603030502020204" pitchFamily="34" charset="0"/>
              <a:ea typeface="McD Alpha" charset="0"/>
              <a:cs typeface="McD Alpha" charset="0"/>
            </a:endParaRPr>
          </a:p>
          <a:p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Во- вторых, важно переходить на материалы, которые можно переработать. В следующем году </a:t>
            </a:r>
            <a:r>
              <a:rPr lang="ru-RU" baseline="0" dirty="0" err="1">
                <a:latin typeface="Speedee" panose="020B0603030502020204" pitchFamily="34" charset="0"/>
                <a:ea typeface="McD Alpha" charset="0"/>
                <a:cs typeface="McD Alpha" charset="0"/>
              </a:rPr>
              <a:t>году</a:t>
            </a:r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 мы заменить крышки для горячих напитков. Сейчас они производятся из </a:t>
            </a:r>
            <a:r>
              <a:rPr lang="ru-RU" baseline="0" dirty="0" err="1">
                <a:latin typeface="Speedee" panose="020B0603030502020204" pitchFamily="34" charset="0"/>
                <a:ea typeface="McD Alpha" charset="0"/>
                <a:cs typeface="McD Alpha" charset="0"/>
              </a:rPr>
              <a:t>полиэстерола</a:t>
            </a:r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 – его почти не возможно переработать. В 1 </a:t>
            </a:r>
            <a:r>
              <a:rPr lang="ru-RU" baseline="0" dirty="0" err="1">
                <a:latin typeface="Speedee" panose="020B0603030502020204" pitchFamily="34" charset="0"/>
                <a:ea typeface="McD Alpha" charset="0"/>
                <a:cs typeface="McD Alpha" charset="0"/>
              </a:rPr>
              <a:t>кв</a:t>
            </a:r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 2021 – они будут производится из полипропилена, который подлежит переработке</a:t>
            </a:r>
          </a:p>
          <a:p>
            <a:endParaRPr lang="ru-RU" baseline="0" dirty="0">
              <a:latin typeface="Speedee" panose="020B0603030502020204" pitchFamily="34" charset="0"/>
              <a:ea typeface="McD Alpha" charset="0"/>
              <a:cs typeface="McD Alpha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И в третьих, конечно, важно использовать технический прогресс и его достижения и внедрять различные инновации в </a:t>
            </a:r>
            <a:r>
              <a:rPr lang="ru-RU" baseline="0" dirty="0" err="1">
                <a:latin typeface="Speedee" panose="020B0603030502020204" pitchFamily="34" charset="0"/>
                <a:ea typeface="McD Alpha" charset="0"/>
                <a:cs typeface="McD Alpha" charset="0"/>
              </a:rPr>
              <a:t>производтсво</a:t>
            </a:r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 упаковки. Например, в прошлом году , поставщик стаканчиков для горячих напитков, усовершенствовал технологию и снизил вес внешней стенки бумажного стаканчика. При этом все свойства стаканчика  ( не пропускает тепло, не протекает) остались прежними. Это позволяет уменьшать количество  отходов на 100 тонн в год!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>
              <a:latin typeface="Speedee" panose="020B0603030502020204" pitchFamily="34" charset="0"/>
              <a:ea typeface="McD Alpha" charset="0"/>
              <a:cs typeface="McD Alpha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Но уже сейчас в Макдоналдс в России подавляющее большинство упаковки – это бумажная упаковка и ее можно переработать. Конечно, такие предприятия по переработки упаковки, которые загрязнены пищевыми отходами только появляются, их еще не много. Ведь сначала, надо отсортировать все отходы, а затем только их перерабатывать.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>
                <a:latin typeface="Speedee" panose="020B0603030502020204" pitchFamily="34" charset="0"/>
                <a:ea typeface="McD Alpha" charset="0"/>
                <a:cs typeface="McD Alpha" charset="0"/>
              </a:rPr>
              <a:t> Но мы очень надеемся , что  инфраструктура для переработки будет создана по всей стране</a:t>
            </a:r>
          </a:p>
          <a:p>
            <a:endParaRPr lang="ru-RU" baseline="0" dirty="0">
              <a:latin typeface="Speedee" panose="020B0603030502020204" pitchFamily="34" charset="0"/>
              <a:ea typeface="McD Alpha" charset="0"/>
              <a:cs typeface="McD Alph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57633-5778-674F-BE38-25E2996D5299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13</a:t>
            </a:fld>
            <a:endParaRPr lang="en-US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9426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85925" y="849313"/>
            <a:ext cx="4075113" cy="2293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Макдоналдс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России отдает на переработку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Во-первых,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компактируем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 прессуем) отходы, чтобы позволяет существенно сократить  количество, которое нужно вывозить, а это значит, что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машина может вывести больше отходов за один раз из большего количества мест , т. е в целом на кубометр отходов топлива будет потрачено меньше  и выбросов углекислого газа будет меньше.</a:t>
            </a:r>
            <a:endParaRPr lang="ru-RU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После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того, как </a:t>
            </a:r>
            <a:r>
              <a:rPr lang="ru-RU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фритюрное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масло уже не соответствует строгим параметрам качества, а проверяем мы его каждый день с помощью лакмусовой бумажки ( она меняет цвет и указывает на то, что масло надо менять), мы отправляет его на переработку. Это около 4500 тонн ежегодно.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Более 70 % использованного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фритюрного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масла отправляется на переработку в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биотопливо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Остальное отправляется на переработку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</a:t>
            </a:r>
            <a:r>
              <a:rPr lang="ru-RU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мыложировую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продукцию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Картон, в котором приходит вся продукция от поставщиков, не выбрасывается, а так же сдается на переработку. И это около 1500 тонн в год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прошлом году, в офисе Макдоналдс  в Москве, мы начали раздельный сбор бумаги, батареек и крышечек от пластиковых бутылок. Крышечки сотрудники могут принести даже из дома Все это направляется на переработку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декабре 2019 мы начали пилотный проект по раздельному сбору в залах предприятий Макдоналдс в Москве, Подмосковье и Туле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>
              <a:latin typeface="Speedee" panose="020B0603030502020204" pitchFamily="34" charset="0"/>
              <a:ea typeface="McD Alpha" charset="0"/>
              <a:cs typeface="McD Alph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57633-5778-674F-BE38-25E2996D5299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14</a:t>
            </a:fld>
            <a:endParaRPr lang="en-US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0309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85925" y="849313"/>
            <a:ext cx="4075113" cy="2293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декабре  2019 года компания Макдоналдс запустила пилотный проект по раздельному сбору отходов в зале своих предприятий. Проект предполагал сбор отходов по дуальной (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двухпотоковой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схеме сбора отходов  от гостей в зале предприятия. Макдоналдс стало первым предприятием быстрого облуживания, которое стало разделять отходы в зале предприятия.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процессе сбора отходов в отсек «на переработку» собирались отходы, пригодные к переработке,  в отсек «прочие»  отходы – отходы, которые являются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неперерабатываемыми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или которые пока нельзя переработать.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Пилот проходил в течении 3-х месяцев, в нём приняли участие 14 ПБО (9 предприятий в Москве и Московской области,  4 в Туле).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Было использовано несколько типов контейнеров для сбора отходов, чтобы выявить оптимальный и удобный вид контейнеров. В частности, в Туле, были установлены контейнеры с дополнительной секцией для сбора пищевых отходов и воронкой для слива жидкости. </a:t>
            </a:r>
          </a:p>
          <a:p>
            <a:r>
              <a:rPr lang="ru-RU" dirty="0">
                <a:latin typeface="Speedee" panose="020B0603030502020204" pitchFamily="34" charset="0"/>
                <a:ea typeface="McD Alpha" charset="0"/>
                <a:cs typeface="McD Alpha" charset="0"/>
              </a:rPr>
              <a:t>В результате сбора отходов 4 типа отходов были переданы на переработку. В процессе последующей сортировки отходов, собранных в секцию «на переработку», выделено 3 основных вида отходов: бумажная и картонная упаковка, бумажные стаканчики, пластиковые отходы. Собранные на предприятиях Тулы пищевые отходы и жидкость  (остатки напитков) были переданы на компостирование. </a:t>
            </a:r>
          </a:p>
          <a:p>
            <a:r>
              <a:rPr lang="ru-RU" dirty="0">
                <a:latin typeface="Speedee" panose="020B0603030502020204" pitchFamily="34" charset="0"/>
                <a:ea typeface="McD Alpha" charset="0"/>
                <a:cs typeface="McD Alpha" charset="0"/>
              </a:rPr>
              <a:t>По результатам анализа проекта было принято решение постепенного </a:t>
            </a:r>
            <a:r>
              <a:rPr lang="ru-RU" dirty="0" err="1">
                <a:latin typeface="Speedee" panose="020B0603030502020204" pitchFamily="34" charset="0"/>
                <a:ea typeface="McD Alpha" charset="0"/>
                <a:cs typeface="McD Alpha" charset="0"/>
              </a:rPr>
              <a:t>масшабирования</a:t>
            </a:r>
            <a:r>
              <a:rPr lang="ru-RU" dirty="0">
                <a:latin typeface="Speedee" panose="020B0603030502020204" pitchFamily="34" charset="0"/>
                <a:ea typeface="McD Alpha" charset="0"/>
                <a:cs typeface="McD Alpha" charset="0"/>
              </a:rPr>
              <a:t> раздельного сбора на другие предприятия Макдоналдс в России. Все новые предприятия, которые открываются, укомплектованы мусоросборниками для раздельного сбора отходов по дуальной схеме.</a:t>
            </a:r>
            <a:endParaRPr lang="en-US" dirty="0">
              <a:latin typeface="Speedee" panose="020B0603030502020204" pitchFamily="34" charset="0"/>
              <a:ea typeface="McD Alpha" charset="0"/>
              <a:cs typeface="McD Alph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57633-5778-674F-BE38-25E2996D5299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15</a:t>
            </a:fld>
            <a:endParaRPr lang="en-US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7036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85925" y="849313"/>
            <a:ext cx="4075113" cy="2293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Speedee" panose="020B0603030502020204" pitchFamily="34" charset="0"/>
                <a:ea typeface="McD Alpha" charset="0"/>
                <a:cs typeface="McD Alpha" charset="0"/>
              </a:rPr>
              <a:t>В процессе подготовки к пилотному проекту выяснилось, что большая часть упаковки для продукции предприятий Макдоналдс, пригодна к переработке.  Это и пластиковые и бумажные стаканчики, бумажная и картонная упаковка от </a:t>
            </a:r>
            <a:r>
              <a:rPr lang="ru-RU" dirty="0" err="1">
                <a:latin typeface="Speedee" panose="020B0603030502020204" pitchFamily="34" charset="0"/>
                <a:ea typeface="McD Alpha" charset="0"/>
                <a:cs typeface="McD Alpha" charset="0"/>
              </a:rPr>
              <a:t>сендвичей</a:t>
            </a:r>
            <a:r>
              <a:rPr lang="ru-RU" dirty="0">
                <a:latin typeface="Speedee" panose="020B0603030502020204" pitchFamily="34" charset="0"/>
                <a:ea typeface="McD Alpha" charset="0"/>
                <a:cs typeface="McD Alpha" charset="0"/>
              </a:rPr>
              <a:t>, картошки, салатов, </a:t>
            </a:r>
            <a:r>
              <a:rPr lang="ru-RU" dirty="0" err="1">
                <a:latin typeface="Speedee" panose="020B0603030502020204" pitchFamily="34" charset="0"/>
                <a:ea typeface="McD Alpha" charset="0"/>
                <a:cs typeface="McD Alpha" charset="0"/>
              </a:rPr>
              <a:t>нагетсов</a:t>
            </a:r>
            <a:r>
              <a:rPr lang="ru-RU" dirty="0">
                <a:latin typeface="Speedee" panose="020B0603030502020204" pitchFamily="34" charset="0"/>
                <a:ea typeface="McD Alpha" charset="0"/>
                <a:cs typeface="McD Alpha" charset="0"/>
              </a:rPr>
              <a:t>. </a:t>
            </a:r>
            <a:endParaRPr lang="en-US" dirty="0">
              <a:latin typeface="Speedee" panose="020B0603030502020204" pitchFamily="34" charset="0"/>
              <a:ea typeface="McD Alpha" charset="0"/>
              <a:cs typeface="McD Alph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57633-5778-674F-BE38-25E2996D5299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16</a:t>
            </a:fld>
            <a:endParaRPr lang="en-US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1069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85925" y="849313"/>
            <a:ext cx="4075113" cy="2293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Speedee" panose="020B0603030502020204" pitchFamily="34" charset="0"/>
                <a:ea typeface="McD Alpha" charset="0"/>
                <a:cs typeface="McD Alpha" charset="0"/>
              </a:rPr>
              <a:t>На фотографиях можно увидеть процесс переработки различных видов бумажной и картонной упаковки. Бумажное волокно можно использовать для производства бумажной продукции. </a:t>
            </a:r>
            <a:endParaRPr lang="en-US" dirty="0">
              <a:latin typeface="Speedee" panose="020B0603030502020204" pitchFamily="34" charset="0"/>
              <a:ea typeface="McD Alpha" charset="0"/>
              <a:cs typeface="McD Alph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57633-5778-674F-BE38-25E2996D5299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17</a:t>
            </a:fld>
            <a:endParaRPr lang="en-US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996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85925" y="849313"/>
            <a:ext cx="4075113" cy="2293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Speedee" panose="020B0603030502020204" pitchFamily="34" charset="0"/>
                <a:ea typeface="McD Alpha" charset="0"/>
                <a:cs typeface="McD Alpha" charset="0"/>
              </a:rPr>
              <a:t>Например, для производства подстаканников, упаковки для яиц и другой продукции.</a:t>
            </a:r>
          </a:p>
          <a:p>
            <a:r>
              <a:rPr lang="ru-RU" dirty="0">
                <a:latin typeface="Speedee" panose="020B0603030502020204" pitchFamily="34" charset="0"/>
                <a:ea typeface="McD Alpha" charset="0"/>
                <a:cs typeface="McD Alpha" charset="0"/>
              </a:rPr>
              <a:t>Переработанный пластик имеет широкую область применения. Гранулы и хлопья, полученные из переработанного пластика, можно использовать при изготовлении пластиковых бутылки, игрушек, предметов одежды.</a:t>
            </a:r>
            <a:endParaRPr lang="en-US" dirty="0">
              <a:latin typeface="Speedee" panose="020B0603030502020204" pitchFamily="34" charset="0"/>
              <a:ea typeface="McD Alpha" charset="0"/>
              <a:cs typeface="McD Alph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57633-5778-674F-BE38-25E2996D5299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18</a:t>
            </a:fld>
            <a:endParaRPr lang="en-US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68848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мы можем сделать наш мир чище? Сохранить ресурсы и уменьшить наше воздействие на окружающую среду?</a:t>
            </a:r>
          </a:p>
          <a:p>
            <a:r>
              <a:rPr lang="ru-RU" dirty="0"/>
              <a:t>Можно сформировать у себя простые и полезные привычки, которые позволят нам экономить ресурсы и уменьшить количество отходов.</a:t>
            </a:r>
          </a:p>
          <a:p>
            <a:r>
              <a:rPr lang="ru-RU" dirty="0"/>
              <a:t>Предлагаем некоторые из них.</a:t>
            </a:r>
          </a:p>
          <a:p>
            <a:endParaRPr lang="ru-RU" dirty="0"/>
          </a:p>
          <a:p>
            <a:r>
              <a:rPr lang="ru-RU" dirty="0"/>
              <a:t>Чтобы изготовить годовой запас школьных тетрадок, необходимо срубить  768 млн деревьев.</a:t>
            </a:r>
          </a:p>
          <a:p>
            <a:r>
              <a:rPr lang="ru-RU" dirty="0"/>
              <a:t>Привычка </a:t>
            </a:r>
            <a:r>
              <a:rPr lang="en-US" dirty="0"/>
              <a:t>#</a:t>
            </a:r>
            <a:r>
              <a:rPr lang="ru-RU" dirty="0"/>
              <a:t> 1 «Сдавать макулатуру» на переработку позволит использовать вторичное сырьё и использовать меньше древесины.</a:t>
            </a:r>
          </a:p>
          <a:p>
            <a:r>
              <a:rPr lang="ru-RU" dirty="0"/>
              <a:t>Как</a:t>
            </a:r>
            <a:r>
              <a:rPr lang="ru-RU" baseline="0" dirty="0"/>
              <a:t> я уже вам рассказывала , Макдоналдс сдает картонные коробки, в которых приходят продукты ( куриные полуфабрикаты, мясные, салат и </a:t>
            </a:r>
            <a:r>
              <a:rPr lang="ru-RU" baseline="0" dirty="0" err="1"/>
              <a:t>т.д</a:t>
            </a:r>
            <a:r>
              <a:rPr lang="ru-RU" baseline="0" dirty="0"/>
              <a:t>)  на переработку. Получаются подставки под стаканы, или упаковка для яиц.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145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Некоторые привычные нам предметы, на самом деле являются опасными отходами. В градусниках и энергосберегающих лампочках содержится ртуть. В батарейках – тяжёлые металлы (свинец, литий, марганец, кадмий, никель, цинк). При попадании в землю, одна батарейка отравляет 20 квадратных метров почвы.</a:t>
            </a:r>
          </a:p>
          <a:p>
            <a:r>
              <a:rPr lang="ru-RU" dirty="0"/>
              <a:t>Поэтому, привычка </a:t>
            </a:r>
            <a:r>
              <a:rPr lang="en-US" dirty="0"/>
              <a:t># 2 </a:t>
            </a:r>
            <a:r>
              <a:rPr lang="ru-RU" dirty="0"/>
              <a:t>«выбрасывать батарейки, энергосберегающие лампы и градусники в специальные контейнеры», предотвратят загрязнение окружающей среды. Одна батарейка, переданная на переработку, сохраняет 2 дерева, одного ёжика и несколько тысяч дождевых червей.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0680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Знаете ли вы, что энергии, которую мы затрачиваем на то, чтобы вскипятить 1,5-2-литровый электрический чайник, хватило бы, чтобы освещать комнату целый вечер.</a:t>
            </a:r>
          </a:p>
          <a:p>
            <a:r>
              <a:rPr lang="ru-RU" b="0" dirty="0"/>
              <a:t>Привычка </a:t>
            </a:r>
            <a:r>
              <a:rPr lang="en-US" b="0" dirty="0"/>
              <a:t>#3. </a:t>
            </a:r>
            <a:r>
              <a:rPr lang="ru-RU" b="0" dirty="0"/>
              <a:t>Кипятить неполный чайник воды, позволит сэкономить электрическую энергию.</a:t>
            </a:r>
          </a:p>
          <a:p>
            <a:pPr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каждый из нас будет каждый день кипятить воды только на 1 чашку чая или кофе, то сэкономленной энергии может хватить на уличное освещение в течение полугода!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</a:t>
            </a:r>
            <a:r>
              <a:rPr lang="ru-RU" baseline="0" dirty="0"/>
              <a:t> Макдоналдс , когда оборудование – например гриль, не используется для приготовления бифштексов, то его верхнюю створку обязательно закрывают, чтобы расходовать меньше энергии, так же есть 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датчики включения/выключения оборудования, освещения и рекламы, рекуператоры тепловой энергии, HVAC (система вентиляции, кондиционирования и отопления) переменной мощности</a:t>
            </a:r>
            <a:endParaRPr lang="ru-RU" b="0" dirty="0"/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ru-RU" baseline="0" dirty="0"/>
              <a:t>В Макдоналдс существует целое руководство ! ( специальный учебник) по энергосбережению. Уже давно установлены энергосберегающие лампы!</a:t>
            </a:r>
          </a:p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957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минуту из крана вытекает от 7 до 11 л воды. Если выключать воду во время чистки зубов, можно существенно расход воды.</a:t>
            </a:r>
          </a:p>
          <a:p>
            <a:r>
              <a:rPr lang="ru-RU" b="0" dirty="0"/>
              <a:t>Привычка </a:t>
            </a:r>
            <a:r>
              <a:rPr lang="en-US" b="0" dirty="0"/>
              <a:t>#</a:t>
            </a:r>
            <a:r>
              <a:rPr lang="ru-RU" b="0" dirty="0"/>
              <a:t>4 «Выключать воду, пока чистишь зубы» за</a:t>
            </a:r>
            <a:r>
              <a:rPr lang="ru-RU" b="1" dirty="0"/>
              <a:t>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 сохранит около 8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литров воды</a:t>
            </a:r>
            <a:endParaRPr lang="ru-RU" b="1" dirty="0"/>
          </a:p>
          <a:p>
            <a:pPr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использовании стакана для полоскания можно еще больше сократить расход. В Макдоналдс в туалетах, установлены сенсорные мойки для рук, чтобы</a:t>
            </a:r>
            <a:r>
              <a:rPr lang="ru-RU" baseline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вода использовалась, только когда человек подносит руки. Это позволяет экономить около 180 м3 в год в каждом ресторане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3679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Оставленное в розетке зарядное устройство потребляет энергию даже после того, как телефон полностью зарядится.</a:t>
            </a:r>
          </a:p>
          <a:p>
            <a:r>
              <a:rPr lang="ru-RU" b="0" dirty="0"/>
              <a:t>Привычка </a:t>
            </a:r>
            <a:r>
              <a:rPr lang="en-US" b="0" dirty="0"/>
              <a:t>#</a:t>
            </a:r>
            <a:r>
              <a:rPr lang="ru-RU" b="0" dirty="0"/>
              <a:t>5 «Не ставить телефон на зарядку ночью» - позволит не только </a:t>
            </a:r>
            <a:r>
              <a:rPr lang="ru-RU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снизить потребление электроэнергии, но и продлить жизнь аккумулятору.</a:t>
            </a:r>
          </a:p>
          <a:p>
            <a:endParaRPr lang="ru-RU" b="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посмотреть внимательно на эти полезные и экологичные привычки, то можно понять, что они ещё и выгодные. Они экономят ещё и наши деньги.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0145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</a:t>
            </a:r>
            <a:r>
              <a:rPr lang="ru-RU" baseline="0" dirty="0"/>
              <a:t> заключение нашей сегодняшней встречи, скажу главное. Помощь планете – это большая, серьезная, глобальная задача. Но решить ее можно только тогда, когда каждый из нас будет готов начать с себя.</a:t>
            </a:r>
          </a:p>
          <a:p>
            <a:endParaRPr lang="ru-RU" baseline="0" dirty="0"/>
          </a:p>
          <a:p>
            <a:r>
              <a:rPr lang="ru-RU" baseline="0" dirty="0"/>
              <a:t>Возможно, вы слышали, что всемирный фонд защиты окружающей среды каждый год отмечает День Экологического Долга. Кто-нибудь слышал об этом? Знаете, что это за день? </a:t>
            </a:r>
          </a:p>
          <a:p>
            <a:endParaRPr lang="ru-RU" baseline="0" dirty="0"/>
          </a:p>
          <a:p>
            <a:r>
              <a:rPr lang="ru-RU" baseline="0" dirty="0"/>
              <a:t>Это день, начиная с которого человечество расходует больше ресурсов планеты, чем то, что может восстановиться за год. То есть начиная с этого дня мы как бы живем «в долг», тратя природные запасы, которые могли бы использовать будущие поколения. В этом году этот день наступил 22 августа. То есть сейчас мы с вами уже тратим ресурсы «в долг».  Наша с вами задача – сделать так, чтобы этот день наступал как можно позже, а для этого достаточно будет хотя бы немного изменить свои ежедневные привычки, и тогда каждый день вы сможете назвать – Мой </a:t>
            </a:r>
            <a:r>
              <a:rPr lang="ru-RU" baseline="0" dirty="0" err="1"/>
              <a:t>ЭкоДень</a:t>
            </a:r>
            <a:r>
              <a:rPr lang="ru-RU" baseline="0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4086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  <a:p>
            <a:r>
              <a:rPr lang="ru-RU" baseline="0" dirty="0"/>
              <a:t>Спасибо! Буду рад ответить на ваши вопросы.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070AB-275D-4EFA-8C7E-76543F61E9BC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603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4" Type="http://schemas.openxmlformats.org/officeDocument/2006/relationships/image" Target="../media/image9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4" Type="http://schemas.openxmlformats.org/officeDocument/2006/relationships/image" Target="../media/image9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4" Type="http://schemas.openxmlformats.org/officeDocument/2006/relationships/image" Target="../media/image11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4" Type="http://schemas.openxmlformats.org/officeDocument/2006/relationships/image" Target="../media/image11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Relationship Id="rId4" Type="http://schemas.openxmlformats.org/officeDocument/2006/relationships/image" Target="../media/image1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4" Type="http://schemas.openxmlformats.org/officeDocument/2006/relationships/image" Target="../media/image15.sv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66941" y="1850247"/>
            <a:ext cx="10650118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9" name="McD_TheToken_1235_RGB.png" descr="McD_TheToken_1235_RGB.png">
            <a:extLst>
              <a:ext uri="{FF2B5EF4-FFF2-40B4-BE49-F238E27FC236}">
                <a16:creationId xmlns:a16="http://schemas.microsoft.com/office/drawing/2014/main" id="{10FCAAA4-D62F-1A46-BE11-5DED49DA3B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513" y="6305873"/>
            <a:ext cx="339113" cy="339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Рисунок 7">
            <a:extLst>
              <a:ext uri="{FF2B5EF4-FFF2-40B4-BE49-F238E27FC236}">
                <a16:creationId xmlns:a16="http://schemas.microsoft.com/office/drawing/2014/main" id="{CEFDCBFA-FBF1-6C4C-B97D-66F4843F40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985"/>
            <a:ext cx="6273478" cy="7349116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DCB4561C-7D7E-E841-8745-ED477E089090}"/>
              </a:ext>
            </a:extLst>
          </p:cNvPr>
          <p:cNvSpPr/>
          <p:nvPr userDrawn="1"/>
        </p:nvSpPr>
        <p:spPr>
          <a:xfrm flipV="1">
            <a:off x="7211028" y="3264061"/>
            <a:ext cx="4977113" cy="69448"/>
          </a:xfrm>
          <a:prstGeom prst="rect">
            <a:avLst/>
          </a:prstGeom>
          <a:solidFill>
            <a:srgbClr val="EE001A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8" name="Рисунок 6">
            <a:extLst>
              <a:ext uri="{FF2B5EF4-FFF2-40B4-BE49-F238E27FC236}">
                <a16:creationId xmlns:a16="http://schemas.microsoft.com/office/drawing/2014/main" id="{CE3E3C2F-1D4B-894D-A01E-842D845BB0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355" y="3027529"/>
            <a:ext cx="8167915" cy="76609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grpSp>
        <p:nvGrpSpPr>
          <p:cNvPr id="8" name="Группа">
            <a:extLst>
              <a:ext uri="{FF2B5EF4-FFF2-40B4-BE49-F238E27FC236}">
                <a16:creationId xmlns:a16="http://schemas.microsoft.com/office/drawing/2014/main" id="{55E59972-D424-7941-B493-2AF411C1663D}"/>
              </a:ext>
            </a:extLst>
          </p:cNvPr>
          <p:cNvGrpSpPr/>
          <p:nvPr userDrawn="1"/>
        </p:nvGrpSpPr>
        <p:grpSpPr>
          <a:xfrm>
            <a:off x="0" y="0"/>
            <a:ext cx="12192000" cy="6602343"/>
            <a:chOff x="0" y="0"/>
            <a:chExt cx="24735070" cy="13394803"/>
          </a:xfrm>
        </p:grpSpPr>
        <p:pic>
          <p:nvPicPr>
            <p:cNvPr id="9" name="Изображение" descr="Изображение">
              <a:extLst>
                <a:ext uri="{FF2B5EF4-FFF2-40B4-BE49-F238E27FC236}">
                  <a16:creationId xmlns:a16="http://schemas.microsoft.com/office/drawing/2014/main" id="{2773EFB8-71A2-4D4E-8A0A-5D13EF179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4843305" cy="133948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" name="Изображение" descr="Изображение">
              <a:extLst>
                <a:ext uri="{FF2B5EF4-FFF2-40B4-BE49-F238E27FC236}">
                  <a16:creationId xmlns:a16="http://schemas.microsoft.com/office/drawing/2014/main" id="{ABCF1F4E-9C92-0E45-87AF-2D97805AA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526324" y="0"/>
              <a:ext cx="11208746" cy="133948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5" name="Рисунок 8">
            <a:extLst>
              <a:ext uri="{FF2B5EF4-FFF2-40B4-BE49-F238E27FC236}">
                <a16:creationId xmlns:a16="http://schemas.microsoft.com/office/drawing/2014/main" id="{375736EA-16AD-DE44-8373-11E3DFF581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740" y="-3115634"/>
            <a:ext cx="5561247" cy="63108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EE45B-88F8-414E-A760-D81235918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48640"/>
            <a:ext cx="5486400" cy="2194560"/>
          </a:xfrm>
        </p:spPr>
        <p:txBody>
          <a:bodyPr anchor="b"/>
          <a:lstStyle>
            <a:lvl1pPr algn="l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0381AA-6F3B-434D-8422-E9ECE5FC5D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743200"/>
            <a:ext cx="5486400" cy="2194560"/>
          </a:xfrm>
        </p:spPr>
        <p:txBody>
          <a:bodyPr tIns="182880" bIns="182880" anchor="t" anchorCtr="0"/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711F375-21C1-4CFA-B5ED-D95FA2E72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5932279" y="550900"/>
            <a:ext cx="6259721" cy="6307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891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EE45B-88F8-414E-A760-D81235918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411480"/>
            <a:ext cx="5486400" cy="2194560"/>
          </a:xfrm>
        </p:spPr>
        <p:txBody>
          <a:bodyPr anchor="b"/>
          <a:lstStyle>
            <a:lvl1pPr algn="l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0381AA-6F3B-434D-8422-E9ECE5FC5D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2926080"/>
            <a:ext cx="5486400" cy="2194560"/>
          </a:xfrm>
        </p:spPr>
        <p:txBody>
          <a:bodyPr tIns="182880" bIns="182880" anchor="t" anchorCtr="0"/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711F375-21C1-4CFA-B5ED-D95FA2E72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 flipH="1">
            <a:off x="0" y="550900"/>
            <a:ext cx="6259721" cy="6307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09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2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FD76C8F-5F3B-472D-8BFE-6F1AB1D882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106680" y="0"/>
            <a:ext cx="78029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FEE45B-88F8-414E-A760-D81235918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1234440"/>
            <a:ext cx="9966960" cy="2194560"/>
          </a:xfrm>
        </p:spPr>
        <p:txBody>
          <a:bodyPr anchor="b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0381AA-6F3B-434D-8422-E9ECE5FC5D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520" y="3429000"/>
            <a:ext cx="9966960" cy="2194560"/>
          </a:xfrm>
        </p:spPr>
        <p:txBody>
          <a:bodyPr tIns="182880" bIns="182880" anchor="t" anchorCtr="0"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35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2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 Full: Title &amp; Sub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12A190B-7994-4FAD-847F-FB33770A89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 tIns="274320" anchor="t" anchorCtr="0"/>
          <a:lstStyle>
            <a:lvl1pPr marL="0" indent="0" algn="ctr">
              <a:buNone/>
              <a:defRPr sz="1800">
                <a:solidFill>
                  <a:schemeClr val="accent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FEE45B-88F8-414E-A760-D81235918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28600"/>
            <a:ext cx="5486400" cy="3200400"/>
          </a:xfrm>
        </p:spPr>
        <p:txBody>
          <a:bodyPr anchor="b" anchorCtr="0"/>
          <a:lstStyle>
            <a:lvl1pPr algn="l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F34E61E-0508-4B17-88C4-705CC5E11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429000"/>
            <a:ext cx="5486400" cy="3200400"/>
          </a:xfrm>
        </p:spPr>
        <p:txBody>
          <a:bodyPr tIns="182880" bIns="182880" anchor="t" anchorCtr="0"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0E771104-31EB-439C-BDF2-50E7F77D4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FFFFFF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569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 Full: Title Onl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12A190B-7994-4FAD-847F-FB33770A89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 tIns="274320" anchor="t" anchorCtr="0"/>
          <a:lstStyle>
            <a:lvl1pPr marL="0" indent="0" algn="ctr">
              <a:buNone/>
              <a:defRPr sz="1800">
                <a:solidFill>
                  <a:schemeClr val="accent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FEE45B-88F8-414E-A760-D81235918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28600"/>
            <a:ext cx="5486400" cy="6400800"/>
          </a:xfrm>
        </p:spPr>
        <p:txBody>
          <a:bodyPr anchor="ctr" anchorCtr="0"/>
          <a:lstStyle>
            <a:lvl1pPr algn="l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AF37600-121E-4196-95A7-94C905A6D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FFFFFF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385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 Full: Title &amp; Brow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12A190B-7994-4FAD-847F-FB33770A89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 tIns="274320" anchor="t" anchorCtr="0"/>
          <a:lstStyle>
            <a:lvl1pPr marL="0" indent="0" algn="ctr">
              <a:buNone/>
              <a:defRPr sz="1800">
                <a:solidFill>
                  <a:schemeClr val="accent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FEE45B-88F8-414E-A760-D81235918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28600"/>
            <a:ext cx="5486400" cy="6400800"/>
          </a:xfrm>
        </p:spPr>
        <p:txBody>
          <a:bodyPr anchor="ctr" anchorCtr="0"/>
          <a:lstStyle>
            <a:lvl1pPr algn="l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DD325E8-6F40-4BF0-8ABB-F80F06CFC6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964" y="228600"/>
            <a:ext cx="5761036" cy="457200"/>
          </a:xfr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2400" b="1">
                <a:solidFill>
                  <a:schemeClr val="accent2"/>
                </a:solidFill>
              </a:defRPr>
            </a:lvl1pPr>
            <a:lvl2pPr marL="346075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9CBD7D9-BDEF-45C2-85DD-B320DB52D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FFFFFF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7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63402-425A-4944-8104-1937C489E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8EC0ED-BB8D-4101-BC74-E297AC47251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1235075"/>
            <a:ext cx="11522075" cy="512064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D2486-EC9D-40B0-BF28-B91E6BBE67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/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374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05">
          <p15:clr>
            <a:srgbClr val="FBAE40"/>
          </p15:clr>
        </p15:guide>
        <p15:guide id="2" orient="horz" pos="778">
          <p15:clr>
            <a:srgbClr val="FBAE40"/>
          </p15:clr>
        </p15:guide>
        <p15:guide id="3" orient="horz" pos="4003">
          <p15:clr>
            <a:srgbClr val="FBAE40"/>
          </p15:clr>
        </p15:guide>
        <p15:guide id="4" orient="horz" pos="239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F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63402-425A-4944-8104-1937C489E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8600"/>
            <a:ext cx="10790238" cy="7315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8EC0ED-BB8D-4101-BC74-E297AC47251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6800" y="1235075"/>
            <a:ext cx="10790238" cy="5120640"/>
          </a:xfrm>
        </p:spPr>
        <p:txBody>
          <a:bodyPr/>
          <a:lstStyle>
            <a:lvl1pPr marL="287338" indent="-287338">
              <a:buClr>
                <a:schemeClr val="accent1"/>
              </a:buClr>
              <a:buFont typeface="Calibri" panose="020F050202020403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EE54807-9987-4B91-AA95-84CB3BDFF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/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ACE384-61D6-4C76-BF26-1B7E76CFC4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106680" y="0"/>
            <a:ext cx="78029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40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05">
          <p15:clr>
            <a:srgbClr val="FBAE40"/>
          </p15:clr>
        </p15:guide>
        <p15:guide id="2" orient="horz" pos="778">
          <p15:clr>
            <a:srgbClr val="FBAE40"/>
          </p15:clr>
        </p15:guide>
        <p15:guide id="3" orient="horz" pos="4003">
          <p15:clr>
            <a:srgbClr val="FBAE40"/>
          </p15:clr>
        </p15:guide>
        <p15:guide id="4" orient="horz" pos="239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63402-425A-4944-8104-1937C489E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522A316C-52CF-4124-82E7-165BEA628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/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72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05">
          <p15:clr>
            <a:srgbClr val="FBAE40"/>
          </p15:clr>
        </p15:guide>
        <p15:guide id="2" orient="horz" pos="778">
          <p15:clr>
            <a:srgbClr val="FBAE40"/>
          </p15:clr>
        </p15:guide>
        <p15:guide id="3" orient="horz" pos="4003">
          <p15:clr>
            <a:srgbClr val="FBAE40"/>
          </p15:clr>
        </p15:guide>
        <p15:guide id="4" orient="horz" pos="239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42C494B-DF44-460D-96AA-D8FE036ED6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/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56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/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52F952F-58F1-437C-A695-90CD54681DB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4475 w 12192000"/>
              <a:gd name="connsiteY0" fmla="*/ 228600 h 6858000"/>
              <a:gd name="connsiteX1" fmla="*/ 244475 w 12192000"/>
              <a:gd name="connsiteY1" fmla="*/ 6629400 h 6858000"/>
              <a:gd name="connsiteX2" fmla="*/ 11947525 w 12192000"/>
              <a:gd name="connsiteY2" fmla="*/ 6629400 h 6858000"/>
              <a:gd name="connsiteX3" fmla="*/ 11947525 w 12192000"/>
              <a:gd name="connsiteY3" fmla="*/ 2286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4475" y="228600"/>
                </a:moveTo>
                <a:lnTo>
                  <a:pt x="244475" y="6629400"/>
                </a:lnTo>
                <a:lnTo>
                  <a:pt x="11947525" y="6629400"/>
                </a:lnTo>
                <a:lnTo>
                  <a:pt x="11947525" y="2286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56B44266-E799-43A5-AEE2-FD690652E7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/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078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54">
          <p15:clr>
            <a:srgbClr val="FBAE40"/>
          </p15:clr>
        </p15:guide>
        <p15:guide id="2" pos="752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DD0D00B-05F5-4C2B-9321-091C04C267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flipH="1">
            <a:off x="8133668" y="5757048"/>
            <a:ext cx="3090672" cy="2743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4C58F74-946F-46D3-A965-FD956A9F1015}"/>
              </a:ext>
            </a:extLst>
          </p:cNvPr>
          <p:cNvSpPr/>
          <p:nvPr userDrawn="1"/>
        </p:nvSpPr>
        <p:spPr>
          <a:xfrm>
            <a:off x="0" y="0"/>
            <a:ext cx="12192000" cy="5760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FEE45B-88F8-414E-A760-D81235918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28600"/>
            <a:ext cx="11522076" cy="5486400"/>
          </a:xfrm>
        </p:spPr>
        <p:txBody>
          <a:bodyPr anchor="ctr" anchorCtr="0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1B20ABE-8968-4BCD-BA52-34D8C9D91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/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230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E66D7C-B51F-43E3-867E-954ED1DFBB97}"/>
              </a:ext>
            </a:extLst>
          </p:cNvPr>
          <p:cNvSpPr/>
          <p:nvPr userDrawn="1"/>
        </p:nvSpPr>
        <p:spPr>
          <a:xfrm>
            <a:off x="0" y="228600"/>
            <a:ext cx="12192000" cy="2743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0E1EB87-7AB9-46C0-97D6-AA8F054961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flipH="1">
            <a:off x="9796272" y="502920"/>
            <a:ext cx="2060448" cy="1828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FEE45B-88F8-414E-A760-D81235918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951480"/>
            <a:ext cx="11522076" cy="955040"/>
          </a:xfrm>
        </p:spPr>
        <p:txBody>
          <a:bodyPr bIns="45720" anchor="ctr" anchorCtr="0"/>
          <a:lstStyle>
            <a:lvl1pPr algn="ctr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C9EDBA-0363-47B9-818B-5FF5F8F26F6C}"/>
              </a:ext>
            </a:extLst>
          </p:cNvPr>
          <p:cNvSpPr/>
          <p:nvPr userDrawn="1"/>
        </p:nvSpPr>
        <p:spPr>
          <a:xfrm>
            <a:off x="0" y="909320"/>
            <a:ext cx="12192000" cy="2743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24438C-62BA-42BB-96F7-2057489C1579}"/>
              </a:ext>
            </a:extLst>
          </p:cNvPr>
          <p:cNvSpPr/>
          <p:nvPr userDrawn="1"/>
        </p:nvSpPr>
        <p:spPr>
          <a:xfrm>
            <a:off x="0" y="1590040"/>
            <a:ext cx="12192000" cy="2743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1EF1EF-E0E6-4F8B-A841-FC09B1877988}"/>
              </a:ext>
            </a:extLst>
          </p:cNvPr>
          <p:cNvSpPr/>
          <p:nvPr userDrawn="1"/>
        </p:nvSpPr>
        <p:spPr>
          <a:xfrm>
            <a:off x="0" y="4312920"/>
            <a:ext cx="12192000" cy="2743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18FD7916-3947-4B67-9AD6-B4407B427F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72440" y="5257800"/>
            <a:ext cx="2060448" cy="18288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AB1E873-E046-490C-8D96-66E463AFB3F9}"/>
              </a:ext>
            </a:extLst>
          </p:cNvPr>
          <p:cNvSpPr/>
          <p:nvPr userDrawn="1"/>
        </p:nvSpPr>
        <p:spPr>
          <a:xfrm>
            <a:off x="0" y="4993640"/>
            <a:ext cx="12192000" cy="2743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A2DD17-028B-40F8-A127-C30F5C2A719F}"/>
              </a:ext>
            </a:extLst>
          </p:cNvPr>
          <p:cNvSpPr/>
          <p:nvPr userDrawn="1"/>
        </p:nvSpPr>
        <p:spPr>
          <a:xfrm>
            <a:off x="0" y="5674360"/>
            <a:ext cx="12192000" cy="2743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20C545F-25DA-4F89-A463-FBC9FC750DD7}"/>
              </a:ext>
            </a:extLst>
          </p:cNvPr>
          <p:cNvSpPr/>
          <p:nvPr userDrawn="1"/>
        </p:nvSpPr>
        <p:spPr>
          <a:xfrm>
            <a:off x="0" y="6355080"/>
            <a:ext cx="12192000" cy="2743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DEEEB4D2-9E08-4F4D-A608-AFA9AA233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FFFFFF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7EE168-A99C-4B7F-9603-A55A532ED480}"/>
              </a:ext>
            </a:extLst>
          </p:cNvPr>
          <p:cNvSpPr/>
          <p:nvPr userDrawn="1"/>
        </p:nvSpPr>
        <p:spPr>
          <a:xfrm>
            <a:off x="0" y="2270760"/>
            <a:ext cx="12192000" cy="2743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4FBCD2-9293-4AD1-9AE7-FE1217214198}"/>
              </a:ext>
            </a:extLst>
          </p:cNvPr>
          <p:cNvSpPr/>
          <p:nvPr userDrawn="1"/>
        </p:nvSpPr>
        <p:spPr>
          <a:xfrm>
            <a:off x="0" y="2951480"/>
            <a:ext cx="12192000" cy="2743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044F49-FEBB-4CA2-84AB-55968016B0E7}"/>
              </a:ext>
            </a:extLst>
          </p:cNvPr>
          <p:cNvSpPr/>
          <p:nvPr userDrawn="1"/>
        </p:nvSpPr>
        <p:spPr>
          <a:xfrm>
            <a:off x="0" y="3632200"/>
            <a:ext cx="12192000" cy="2743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070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59C9FB6-4D52-4E0A-B2EE-0F60917405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4475" y="228600"/>
            <a:ext cx="11703050" cy="3200400"/>
          </a:xfrm>
          <a:prstGeom prst="rect">
            <a:avLst/>
          </a:prstGeom>
          <a:solidFill>
            <a:schemeClr val="accent5"/>
          </a:solidFill>
          <a:ln w="38100">
            <a:noFill/>
            <a:miter lim="800000"/>
          </a:ln>
        </p:spPr>
        <p:txBody>
          <a:bodyPr vert="horz" lIns="137160" tIns="274320" rIns="137160" bIns="274320" rtlCol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287338" lvl="0" indent="-287338"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FEE45B-88F8-414E-A760-D81235918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3429000"/>
            <a:ext cx="11522076" cy="3200400"/>
          </a:xfrm>
        </p:spPr>
        <p:txBody>
          <a:bodyPr bIns="182880" anchor="ctr" anchorCtr="0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8CDBDBE-CCD7-44B3-831B-04900F3CC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/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3D228D-0626-43F9-9135-C1C973E566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4475 w 12192000"/>
              <a:gd name="connsiteY0" fmla="*/ 228600 h 6858000"/>
              <a:gd name="connsiteX1" fmla="*/ 244475 w 12192000"/>
              <a:gd name="connsiteY1" fmla="*/ 6629400 h 6858000"/>
              <a:gd name="connsiteX2" fmla="*/ 11947525 w 12192000"/>
              <a:gd name="connsiteY2" fmla="*/ 6629400 h 6858000"/>
              <a:gd name="connsiteX3" fmla="*/ 11947525 w 12192000"/>
              <a:gd name="connsiteY3" fmla="*/ 2286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4475" y="228600"/>
                </a:moveTo>
                <a:lnTo>
                  <a:pt x="244475" y="6629400"/>
                </a:lnTo>
                <a:lnTo>
                  <a:pt x="11947525" y="6629400"/>
                </a:lnTo>
                <a:lnTo>
                  <a:pt x="11947525" y="2286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983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54">
          <p15:clr>
            <a:srgbClr val="FBAE40"/>
          </p15:clr>
        </p15:guide>
        <p15:guide id="2" pos="752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88FE8-7BCE-4DCC-AD06-6E2476D85CA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4963" y="822960"/>
            <a:ext cx="11522075" cy="246888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619EF9F-04C4-4183-A031-6D7866509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28600"/>
            <a:ext cx="11522075" cy="457200"/>
          </a:xfrm>
        </p:spPr>
        <p:txBody>
          <a:bodyPr anchor="t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9F538E8-723E-41BE-93B6-5B9E3CDA9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/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92961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 Square: Brow &amp;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E79FAC9-EB2E-114E-90BC-D7B50FE68C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8235" y="0"/>
            <a:ext cx="6853765" cy="6858000"/>
          </a:xfrm>
          <a:prstGeom prst="rect">
            <a:avLst/>
          </a:prstGeom>
          <a:solidFill>
            <a:schemeClr val="accent5"/>
          </a:solidFill>
        </p:spPr>
        <p:txBody>
          <a:bodyPr vert="horz" lIns="137160" tIns="274320" rIns="137160" bIns="274320" rtlCol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287338" lvl="0" indent="-287338"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0FD1A14-0CA0-4D9B-86BD-E638B24BD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28600"/>
            <a:ext cx="4847272" cy="457200"/>
          </a:xfrm>
        </p:spPr>
        <p:txBody>
          <a:bodyPr anchor="t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8206E935-75A6-4050-BE93-44C6EB65AA4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34963" y="822960"/>
            <a:ext cx="4847272" cy="5486399"/>
          </a:xfrm>
        </p:spPr>
        <p:txBody>
          <a:bodyPr anchor="ctr" anchorCtr="0"/>
          <a:lstStyle>
            <a:lvl1pPr marL="230188" indent="-230188">
              <a:buFontTx/>
              <a:buBlip>
                <a:blip r:embed="rId3"/>
              </a:buBlip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114B0C4-CF48-4A2F-AE9B-51E1EB91F0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FFFFFF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7767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 3:2: Text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E79FAC9-EB2E-114E-90BC-D7B50FE68C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94784"/>
            <a:ext cx="8502649" cy="5668432"/>
          </a:xfrm>
          <a:prstGeom prst="rect">
            <a:avLst/>
          </a:prstGeom>
          <a:solidFill>
            <a:schemeClr val="accent5"/>
          </a:solidFill>
        </p:spPr>
        <p:txBody>
          <a:bodyPr vert="horz" lIns="137160" tIns="274320" rIns="137160" bIns="274320" rtlCol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287338" lvl="0" indent="-287338" algn="ctr"/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72381708-C8D3-4404-8FDF-F6BA693504A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656319" y="228600"/>
            <a:ext cx="3200719" cy="6400800"/>
          </a:xfrm>
        </p:spPr>
        <p:txBody>
          <a:bodyPr anchor="ctr" anchorCtr="0"/>
          <a:lstStyle>
            <a:lvl1pPr marL="285750" indent="-285750">
              <a:buFontTx/>
              <a:buBlip>
                <a:blip r:embed="rId3"/>
              </a:buBlip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28AA0CEB-CA33-426E-ACAF-ECA30A1CF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/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072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 3x 3:2: Brow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E79FAC9-EB2E-114E-90BC-D7B50FE68C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14360" y="3429000"/>
            <a:ext cx="3977640" cy="2651760"/>
          </a:xfrm>
          <a:prstGeom prst="rect">
            <a:avLst/>
          </a:prstGeom>
          <a:solidFill>
            <a:schemeClr val="accent5"/>
          </a:solidFill>
        </p:spPr>
        <p:txBody>
          <a:bodyPr vert="horz" lIns="137160" tIns="274320" rIns="137160" bIns="274320" rtlCol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287338" lvl="0" indent="-287338" algn="ctr"/>
            <a:endParaRPr lang="en-US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6B016DA3-DBA7-1C41-8299-3292E26E35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107180" y="3429000"/>
            <a:ext cx="3977640" cy="2651760"/>
          </a:xfrm>
          <a:prstGeom prst="rect">
            <a:avLst/>
          </a:prstGeom>
          <a:solidFill>
            <a:schemeClr val="accent5"/>
          </a:solidFill>
        </p:spPr>
        <p:txBody>
          <a:bodyPr vert="horz" lIns="137160" tIns="274320" rIns="137160" bIns="274320" rtlCol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287338" lvl="0" indent="-287338" algn="ctr"/>
            <a:endParaRPr lang="en-US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88577326-8E57-624C-8AFD-DFB614C974D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3429000"/>
            <a:ext cx="3977640" cy="2651760"/>
          </a:xfrm>
          <a:prstGeom prst="rect">
            <a:avLst/>
          </a:prstGeom>
          <a:solidFill>
            <a:schemeClr val="accent5"/>
          </a:solidFill>
        </p:spPr>
        <p:txBody>
          <a:bodyPr vert="horz" lIns="137160" tIns="274320" rIns="137160" bIns="274320" rtlCol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287338" lvl="0" indent="-287338"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88FE8-7BCE-4DCC-AD06-6E2476D85CA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4963" y="822960"/>
            <a:ext cx="11522075" cy="246888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619EF9F-04C4-4183-A031-6D7866509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28600"/>
            <a:ext cx="11522075" cy="457200"/>
          </a:xfrm>
        </p:spPr>
        <p:txBody>
          <a:bodyPr anchor="t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14DDAF4-ED1F-4744-A24F-1AEF8C4E09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/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95463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s 3x Square: Brow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E79FAC9-EB2E-114E-90BC-D7B50FE68C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436610" y="2193426"/>
            <a:ext cx="2743200" cy="2743200"/>
          </a:xfrm>
          <a:prstGeom prst="rect">
            <a:avLst/>
          </a:prstGeom>
          <a:solidFill>
            <a:schemeClr val="accent5"/>
          </a:solidFill>
        </p:spPr>
        <p:txBody>
          <a:bodyPr vert="horz" lIns="137160" tIns="274320" rIns="137160" bIns="274320" rtlCol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287338" lvl="0" indent="-287338" algn="ctr"/>
            <a:endParaRPr lang="en-US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6B016DA3-DBA7-1C41-8299-3292E26E35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567750" y="2193426"/>
            <a:ext cx="2743200" cy="2743200"/>
          </a:xfrm>
          <a:prstGeom prst="rect">
            <a:avLst/>
          </a:prstGeom>
          <a:solidFill>
            <a:schemeClr val="accent5"/>
          </a:solidFill>
        </p:spPr>
        <p:txBody>
          <a:bodyPr vert="horz" lIns="137160" tIns="274320" rIns="137160" bIns="274320" rtlCol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287338" lvl="0" indent="-287338" algn="ctr"/>
            <a:endParaRPr lang="en-US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88577326-8E57-624C-8AFD-DFB614C974D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98890" y="2196654"/>
            <a:ext cx="2743200" cy="2743200"/>
          </a:xfrm>
          <a:prstGeom prst="rect">
            <a:avLst/>
          </a:prstGeom>
          <a:solidFill>
            <a:schemeClr val="accent5"/>
          </a:solidFill>
        </p:spPr>
        <p:txBody>
          <a:bodyPr vert="horz" lIns="137160" tIns="274320" rIns="137160" bIns="274320" rtlCol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287338" lvl="0" indent="-287338"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969C5F7-3B4A-4787-9CC1-AE24A696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28600"/>
            <a:ext cx="11522075" cy="457200"/>
          </a:xfrm>
        </p:spPr>
        <p:txBody>
          <a:bodyPr anchor="t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44944220-A5BE-40B8-98F6-A4E9D79F22E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34963" y="822960"/>
            <a:ext cx="3201352" cy="5486399"/>
          </a:xfrm>
        </p:spPr>
        <p:txBody>
          <a:bodyPr anchor="ctr" anchorCtr="0"/>
          <a:lstStyle>
            <a:lvl1pPr marL="230188" indent="-230188">
              <a:buFontTx/>
              <a:buBlip>
                <a:blip r:embed="rId3"/>
              </a:buBlip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ECBEAC5-CDC6-4E9B-B313-406027CB9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/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3589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s 4x Grid: Brow &amp;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E79FAC9-EB2E-114E-90BC-D7B50FE68C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33160" y="3657600"/>
            <a:ext cx="2743200" cy="2743200"/>
          </a:xfrm>
          <a:prstGeom prst="rect">
            <a:avLst/>
          </a:prstGeom>
          <a:solidFill>
            <a:schemeClr val="accent5"/>
          </a:solidFill>
        </p:spPr>
        <p:txBody>
          <a:bodyPr vert="horz" lIns="137160" tIns="274320" rIns="137160" bIns="274320" rtlCol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287338" lvl="0" indent="-287338" algn="ctr"/>
            <a:endParaRPr lang="en-US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6B016DA3-DBA7-1C41-8299-3292E26E35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13520" y="228600"/>
            <a:ext cx="2743200" cy="2743200"/>
          </a:xfrm>
          <a:prstGeom prst="rect">
            <a:avLst/>
          </a:prstGeom>
          <a:solidFill>
            <a:schemeClr val="accent5"/>
          </a:solidFill>
        </p:spPr>
        <p:txBody>
          <a:bodyPr vert="horz" lIns="137160" tIns="274320" rIns="137160" bIns="274320" rtlCol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287338" lvl="0" indent="-287338" algn="ctr"/>
            <a:endParaRPr lang="en-US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88577326-8E57-624C-8AFD-DFB614C974D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33160" y="228600"/>
            <a:ext cx="2743200" cy="3291840"/>
          </a:xfrm>
          <a:prstGeom prst="rect">
            <a:avLst/>
          </a:prstGeom>
          <a:solidFill>
            <a:schemeClr val="accent5"/>
          </a:solidFill>
        </p:spPr>
        <p:txBody>
          <a:bodyPr vert="horz" lIns="137160" tIns="274320" rIns="137160" bIns="274320" rtlCol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287338" lvl="0" indent="-287338" algn="ctr"/>
            <a:endParaRPr lang="en-US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65CB4C76-4971-1948-BAE9-D05A032525D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113520" y="3108960"/>
            <a:ext cx="2743200" cy="3291840"/>
          </a:xfrm>
          <a:prstGeom prst="rect">
            <a:avLst/>
          </a:prstGeom>
          <a:solidFill>
            <a:schemeClr val="accent5"/>
          </a:solidFill>
        </p:spPr>
        <p:txBody>
          <a:bodyPr vert="horz" lIns="137160" tIns="274320" rIns="137160" bIns="274320" rtlCol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287338" lvl="0" indent="-287338"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25306DD-D01E-41EA-9ADC-F73F1982F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28600"/>
            <a:ext cx="5761037" cy="457200"/>
          </a:xfrm>
        </p:spPr>
        <p:txBody>
          <a:bodyPr anchor="t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F44E331-A46F-418D-9D7E-A5E1C5DD236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34963" y="822960"/>
            <a:ext cx="5761036" cy="5486399"/>
          </a:xfrm>
        </p:spPr>
        <p:txBody>
          <a:bodyPr anchor="ctr" anchorCtr="0"/>
          <a:lstStyle>
            <a:lvl1pPr marL="285750" indent="-285750">
              <a:buFontTx/>
              <a:buBlip>
                <a:blip r:embed="rId3"/>
              </a:buBlip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E2F376FE-C720-4563-8679-8D23E2357A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/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8304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EE45B-88F8-414E-A760-D81235918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28600"/>
            <a:ext cx="11522076" cy="3017520"/>
          </a:xfrm>
        </p:spPr>
        <p:txBody>
          <a:bodyPr anchor="b"/>
          <a:lstStyle>
            <a:lvl1pPr algn="ctr"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0381AA-6F3B-434D-8422-E9ECE5FC5D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2" y="3429000"/>
            <a:ext cx="11522076" cy="3200400"/>
          </a:xfrm>
        </p:spPr>
        <p:txBody>
          <a:bodyPr anchor="t" anchorCtr="0"/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28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tags" Target="../tags/tag1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7127" y="2292807"/>
            <a:ext cx="5196840" cy="1031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7127" y="3298900"/>
            <a:ext cx="5154930" cy="2037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8" name="McD_TheToken_1235_RGB.png" descr="McD_TheToken_1235_RGB.png">
            <a:extLst>
              <a:ext uri="{FF2B5EF4-FFF2-40B4-BE49-F238E27FC236}">
                <a16:creationId xmlns:a16="http://schemas.microsoft.com/office/drawing/2014/main" id="{10FCAAA4-D62F-1A46-BE11-5DED49DA3BD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513" y="6305873"/>
            <a:ext cx="339113" cy="339113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DD038-D290-4952-9A79-54683E176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28600"/>
            <a:ext cx="11522075" cy="731520"/>
          </a:xfrm>
          <a:prstGeom prst="rect">
            <a:avLst/>
          </a:prstGeom>
        </p:spPr>
        <p:txBody>
          <a:bodyPr vert="horz" lIns="91440" tIns="91440" rIns="91440" bIns="0" rtlCol="0" anchor="ctr">
            <a:noAutofit/>
          </a:bodyPr>
          <a:lstStyle/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97B17-16D6-4643-9FD4-9788B5AB6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235074"/>
            <a:ext cx="11522075" cy="5120640"/>
          </a:xfrm>
          <a:prstGeom prst="rect">
            <a:avLst/>
          </a:prstGeom>
        </p:spPr>
        <p:txBody>
          <a:bodyPr vert="horz" lIns="137160" tIns="91440" rIns="137160" bIns="274320" rtlCol="0" anchor="ctr" anchorCtr="1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CAB7C-07EB-4115-B93E-E3BAE87D6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84" y="6488977"/>
            <a:ext cx="254236" cy="140423"/>
          </a:xfrm>
          <a:prstGeom prst="rect">
            <a:avLst/>
          </a:prstGeom>
        </p:spPr>
        <p:txBody>
          <a:bodyPr wrap="none" lIns="45720" tIns="0" rIns="45720" bIns="0" anchor="b" anchorCtr="0">
            <a:spAutoFit/>
          </a:bodyPr>
          <a:lstStyle>
            <a:lvl1pPr>
              <a:defRPr lang="en-US" sz="1000" smtClean="0"/>
            </a:lvl1pPr>
          </a:lstStyle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custDataLst>
      <p:tags r:id="rId23"/>
    </p:custDataLst>
    <p:extLst>
      <p:ext uri="{BB962C8B-B14F-4D97-AF65-F5344CB8AC3E}">
        <p14:creationId xmlns:p14="http://schemas.microsoft.com/office/powerpoint/2010/main" val="3070137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5000"/>
        </a:lnSpc>
        <a:spcBef>
          <a:spcPts val="600"/>
        </a:spcBef>
        <a:buNone/>
        <a:defRPr sz="30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87338" indent="-287338" algn="l" defTabSz="914400" rtl="0" eaLnBrk="1" latinLnBrk="0" hangingPunct="1">
        <a:lnSpc>
          <a:spcPct val="90000"/>
        </a:lnSpc>
        <a:spcBef>
          <a:spcPts val="1800"/>
        </a:spcBef>
        <a:buFontTx/>
        <a:buBlip>
          <a:blip r:embed="rId24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5938" indent="-169863" algn="l" defTabSz="914400" rtl="0" eaLnBrk="1" latinLnBrk="0" hangingPunct="1">
        <a:lnSpc>
          <a:spcPct val="90000"/>
        </a:lnSpc>
        <a:spcBef>
          <a:spcPts val="3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4538" indent="-169863" algn="l" defTabSz="914400" rtl="0" eaLnBrk="1" latinLnBrk="0" hangingPunct="1">
        <a:lnSpc>
          <a:spcPct val="90000"/>
        </a:lnSpc>
        <a:spcBef>
          <a:spcPts val="3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73138" indent="-169863" algn="l" defTabSz="914400" rtl="0" eaLnBrk="1" latinLnBrk="0" hangingPunct="1">
        <a:lnSpc>
          <a:spcPct val="90000"/>
        </a:lnSpc>
        <a:spcBef>
          <a:spcPts val="3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01738" indent="-169863" algn="l" defTabSz="914400" rtl="0" eaLnBrk="1" latinLnBrk="0" hangingPunct="1">
        <a:lnSpc>
          <a:spcPct val="90000"/>
        </a:lnSpc>
        <a:spcBef>
          <a:spcPts val="3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144">
          <p15:clr>
            <a:srgbClr val="F26B43"/>
          </p15:clr>
        </p15:guide>
        <p15:guide id="6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8.emf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30.emf"/><Relationship Id="rId4" Type="http://schemas.openxmlformats.org/officeDocument/2006/relationships/image" Target="../media/image23.png"/><Relationship Id="rId9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5.jpe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6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38.png"/><Relationship Id="rId1" Type="http://schemas.openxmlformats.org/officeDocument/2006/relationships/tags" Target="../tags/tag27.xml"/><Relationship Id="rId6" Type="http://schemas.openxmlformats.org/officeDocument/2006/relationships/image" Target="../media/image25.png"/><Relationship Id="rId11" Type="http://schemas.openxmlformats.org/officeDocument/2006/relationships/image" Target="../media/image33.png"/><Relationship Id="rId5" Type="http://schemas.openxmlformats.org/officeDocument/2006/relationships/image" Target="../media/image24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Relationship Id="rId1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4.jpeg"/><Relationship Id="rId18" Type="http://schemas.openxmlformats.org/officeDocument/2006/relationships/image" Target="../media/image49.jpe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6.png"/><Relationship Id="rId12" Type="http://schemas.openxmlformats.org/officeDocument/2006/relationships/image" Target="../media/image43.jpeg"/><Relationship Id="rId17" Type="http://schemas.openxmlformats.org/officeDocument/2006/relationships/image" Target="../media/image48.jpe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47.jpeg"/><Relationship Id="rId1" Type="http://schemas.openxmlformats.org/officeDocument/2006/relationships/tags" Target="../tags/tag28.xml"/><Relationship Id="rId6" Type="http://schemas.openxmlformats.org/officeDocument/2006/relationships/image" Target="../media/image25.png"/><Relationship Id="rId11" Type="http://schemas.openxmlformats.org/officeDocument/2006/relationships/image" Target="../media/image42.jpeg"/><Relationship Id="rId5" Type="http://schemas.openxmlformats.org/officeDocument/2006/relationships/image" Target="../media/image24.png"/><Relationship Id="rId15" Type="http://schemas.openxmlformats.org/officeDocument/2006/relationships/image" Target="../media/image46.jpeg"/><Relationship Id="rId10" Type="http://schemas.openxmlformats.org/officeDocument/2006/relationships/image" Target="../media/image41.jpeg"/><Relationship Id="rId19" Type="http://schemas.openxmlformats.org/officeDocument/2006/relationships/image" Target="../media/image50.jpeg"/><Relationship Id="rId4" Type="http://schemas.openxmlformats.org/officeDocument/2006/relationships/image" Target="../media/image23.png"/><Relationship Id="rId9" Type="http://schemas.openxmlformats.org/officeDocument/2006/relationships/image" Target="../media/image40.jpeg"/><Relationship Id="rId1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54.jpeg"/><Relationship Id="rId18" Type="http://schemas.openxmlformats.org/officeDocument/2006/relationships/image" Target="../media/image59.jpeg"/><Relationship Id="rId3" Type="http://schemas.openxmlformats.org/officeDocument/2006/relationships/notesSlide" Target="../notesSlides/notesSlide15.xml"/><Relationship Id="rId21" Type="http://schemas.openxmlformats.org/officeDocument/2006/relationships/image" Target="../media/image62.png"/><Relationship Id="rId7" Type="http://schemas.openxmlformats.org/officeDocument/2006/relationships/image" Target="../media/image26.png"/><Relationship Id="rId12" Type="http://schemas.microsoft.com/office/2007/relationships/hdphoto" Target="../media/hdphoto1.wdp"/><Relationship Id="rId17" Type="http://schemas.openxmlformats.org/officeDocument/2006/relationships/image" Target="../media/image58.jp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57.jpeg"/><Relationship Id="rId20" Type="http://schemas.openxmlformats.org/officeDocument/2006/relationships/image" Target="../media/image61.jpeg"/><Relationship Id="rId1" Type="http://schemas.openxmlformats.org/officeDocument/2006/relationships/tags" Target="../tags/tag29.xml"/><Relationship Id="rId6" Type="http://schemas.openxmlformats.org/officeDocument/2006/relationships/image" Target="../media/image25.png"/><Relationship Id="rId11" Type="http://schemas.openxmlformats.org/officeDocument/2006/relationships/image" Target="../media/image53.png"/><Relationship Id="rId5" Type="http://schemas.openxmlformats.org/officeDocument/2006/relationships/image" Target="../media/image24.png"/><Relationship Id="rId15" Type="http://schemas.openxmlformats.org/officeDocument/2006/relationships/image" Target="../media/image56.png"/><Relationship Id="rId10" Type="http://schemas.openxmlformats.org/officeDocument/2006/relationships/image" Target="../media/image52.jpeg"/><Relationship Id="rId19" Type="http://schemas.openxmlformats.org/officeDocument/2006/relationships/image" Target="../media/image60.tiff"/><Relationship Id="rId4" Type="http://schemas.openxmlformats.org/officeDocument/2006/relationships/image" Target="../media/image23.png"/><Relationship Id="rId9" Type="http://schemas.openxmlformats.org/officeDocument/2006/relationships/image" Target="../media/image51.png"/><Relationship Id="rId14" Type="http://schemas.openxmlformats.org/officeDocument/2006/relationships/image" Target="../media/image55.jpeg"/><Relationship Id="rId22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cD_TheToken_1235_RGB.png" descr="McD_TheToken_1235_RGB.png">
            <a:extLst>
              <a:ext uri="{FF2B5EF4-FFF2-40B4-BE49-F238E27FC236}">
                <a16:creationId xmlns:a16="http://schemas.microsoft.com/office/drawing/2014/main" id="{2F41A790-DE97-7748-B482-11605A9F7E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85" y="396585"/>
            <a:ext cx="1655253" cy="16552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614DEC4D-55D1-FD42-BD4F-B6B29BA7A1CA}"/>
              </a:ext>
            </a:extLst>
          </p:cNvPr>
          <p:cNvSpPr txBox="1">
            <a:spLocks/>
          </p:cNvSpPr>
          <p:nvPr/>
        </p:nvSpPr>
        <p:spPr>
          <a:xfrm>
            <a:off x="2863515" y="2903621"/>
            <a:ext cx="8323073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5080" algn="ctr">
              <a:spcBef>
                <a:spcPts val="100"/>
              </a:spcBef>
            </a:pPr>
            <a:r>
              <a:rPr lang="en-US" sz="6600" b="1" kern="0" dirty="0">
                <a:solidFill>
                  <a:schemeClr val="bg1"/>
                </a:solidFill>
                <a:latin typeface="Arial" panose="020B0604020202020204" pitchFamily="34" charset="0"/>
                <a:ea typeface="Verdana" charset="0"/>
                <a:cs typeface="Arial" panose="020B0604020202020204" pitchFamily="34" charset="0"/>
              </a:rPr>
              <a:t>#</a:t>
            </a:r>
            <a:r>
              <a:rPr lang="ru-RU" sz="6600" b="1" kern="0" dirty="0">
                <a:solidFill>
                  <a:schemeClr val="bg1"/>
                </a:solidFill>
                <a:latin typeface="Arial" panose="020B0604020202020204" pitchFamily="34" charset="0"/>
                <a:ea typeface="Verdana" charset="0"/>
                <a:cs typeface="Arial" panose="020B0604020202020204" pitchFamily="34" charset="0"/>
              </a:rPr>
              <a:t>Мой </a:t>
            </a:r>
            <a:r>
              <a:rPr lang="ru-RU" sz="6600" b="1" kern="0" dirty="0" err="1">
                <a:solidFill>
                  <a:schemeClr val="bg1"/>
                </a:solidFill>
                <a:latin typeface="Arial" panose="020B0604020202020204" pitchFamily="34" charset="0"/>
                <a:ea typeface="Verdana" charset="0"/>
                <a:cs typeface="Arial" panose="020B0604020202020204" pitchFamily="34" charset="0"/>
              </a:rPr>
              <a:t>ЭкоДень</a:t>
            </a:r>
            <a:endParaRPr lang="ru-RU" sz="6600" kern="0" dirty="0">
              <a:solidFill>
                <a:schemeClr val="bg1"/>
              </a:solidFill>
              <a:latin typeface="Arial" panose="020B0604020202020204" pitchFamily="34" charset="0"/>
              <a:ea typeface="Verdana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18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72425" y="465221"/>
            <a:ext cx="8423726" cy="1882893"/>
          </a:xfrm>
          <a:prstGeom prst="rect">
            <a:avLst/>
          </a:prstGeom>
        </p:spPr>
        <p:txBody>
          <a:bodyPr vert="horz" lIns="91440" tIns="91440" rIns="91440" bIns="0" rtlCol="0" anchor="ctr" anchorCtr="0">
            <a:noAutofit/>
          </a:bodyPr>
          <a:lstStyle/>
          <a:p>
            <a:pPr algn="ctr">
              <a:lnSpc>
                <a:spcPct val="85000"/>
              </a:lnSpc>
              <a:spcBef>
                <a:spcPts val="600"/>
              </a:spcBef>
            </a:pPr>
            <a:r>
              <a:rPr lang="en-US" sz="4800" b="1" dirty="0">
                <a:latin typeface="Speedee" panose="020B0603030502020204" pitchFamily="34" charset="77"/>
                <a:ea typeface="+mj-ea"/>
                <a:cs typeface="+mj-cs"/>
              </a:rPr>
              <a:t> </a:t>
            </a:r>
            <a:r>
              <a:rPr lang="ru-RU" sz="4800" b="1" dirty="0">
                <a:latin typeface="Speedee" panose="020B0603030502020204" pitchFamily="34" charset="77"/>
                <a:ea typeface="+mj-ea"/>
                <a:cs typeface="+mj-cs"/>
              </a:rPr>
              <a:t>Каждый год россияне выбрасывают огромное количество мусора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40568" y="2927684"/>
            <a:ext cx="97375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70 млн тонн отходов 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500 кг на человека в год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Площадь мусорных свалок в России равна площади Нидерландов</a:t>
            </a:r>
          </a:p>
        </p:txBody>
      </p:sp>
    </p:spTree>
    <p:extLst>
      <p:ext uri="{BB962C8B-B14F-4D97-AF65-F5344CB8AC3E}">
        <p14:creationId xmlns:p14="http://schemas.microsoft.com/office/powerpoint/2010/main" val="185219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3" r="19123"/>
          <a:stretch>
            <a:fillRect/>
          </a:stretch>
        </p:blipFill>
        <p:spPr/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963" y="92794"/>
            <a:ext cx="4847272" cy="457200"/>
          </a:xfrm>
        </p:spPr>
        <p:txBody>
          <a:bodyPr/>
          <a:lstStyle/>
          <a:p>
            <a:r>
              <a:rPr lang="ru-RU" dirty="0"/>
              <a:t>Настоящий мусорный континент находится в Тихом океане</a:t>
            </a:r>
            <a:br>
              <a:rPr lang="ru-RU" dirty="0"/>
            </a:b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sz="quarter" idx="11"/>
          </p:nvPr>
        </p:nvSpPr>
        <p:spPr>
          <a:xfrm>
            <a:off x="254753" y="1312244"/>
            <a:ext cx="4847272" cy="5486399"/>
          </a:xfrm>
        </p:spPr>
        <p:txBody>
          <a:bodyPr/>
          <a:lstStyle/>
          <a:p>
            <a:pPr marL="229870" indent="-229870"/>
            <a:r>
              <a:rPr lang="ru-RU" sz="2400" dirty="0"/>
              <a:t>В этом месте скопилось</a:t>
            </a:r>
            <a:r>
              <a:rPr lang="ru-RU" sz="2400" dirty="0">
                <a:solidFill>
                  <a:schemeClr val="accent2"/>
                </a:solidFill>
              </a:rPr>
              <a:t> 80 </a:t>
            </a:r>
            <a:r>
              <a:rPr lang="ru-RU" sz="2400" dirty="0" err="1">
                <a:solidFill>
                  <a:schemeClr val="accent2"/>
                </a:solidFill>
              </a:rPr>
              <a:t>тыс</a:t>
            </a:r>
            <a:r>
              <a:rPr lang="ru-RU" sz="2400" dirty="0">
                <a:solidFill>
                  <a:schemeClr val="accent2"/>
                </a:solidFill>
              </a:rPr>
              <a:t> тонн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пластика</a:t>
            </a:r>
            <a:endParaRPr lang="ru-RU"/>
          </a:p>
          <a:p>
            <a:pPr marL="229870" indent="-229870"/>
            <a:r>
              <a:rPr lang="ru-RU" sz="2400" dirty="0"/>
              <a:t>Каждую секунду в мире используется и выбрасывается </a:t>
            </a:r>
            <a:r>
              <a:rPr lang="ru-RU" sz="2400" dirty="0">
                <a:solidFill>
                  <a:schemeClr val="accent2"/>
                </a:solidFill>
              </a:rPr>
              <a:t>160 000 пластиковых пакетов</a:t>
            </a:r>
          </a:p>
          <a:p>
            <a:pPr marL="229870" indent="-229870"/>
            <a:endParaRPr lang="ru-RU" dirty="0"/>
          </a:p>
          <a:p>
            <a:pPr marL="229870" indent="-22987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854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34963" y="228600"/>
            <a:ext cx="4847272" cy="814138"/>
          </a:xfrm>
        </p:spPr>
        <p:txBody>
          <a:bodyPr/>
          <a:lstStyle/>
          <a:p>
            <a:r>
              <a:rPr lang="ru-RU" dirty="0"/>
              <a:t>Одна из самых крупных электронных свалок на Земле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1"/>
          </p:nvPr>
        </p:nvSpPr>
        <p:spPr>
          <a:xfrm>
            <a:off x="215900" y="1042738"/>
            <a:ext cx="4847272" cy="5486399"/>
          </a:xfrm>
        </p:spPr>
        <p:txBody>
          <a:bodyPr/>
          <a:lstStyle/>
          <a:p>
            <a:r>
              <a:rPr lang="ru-RU" sz="2400" dirty="0"/>
              <a:t>Город Аккра, республика Гана, Африка</a:t>
            </a:r>
          </a:p>
          <a:p>
            <a:r>
              <a:rPr lang="ru-RU" sz="2400" dirty="0"/>
              <a:t>Это место называют компьютерным адом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AutoShape 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1" r="2002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18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5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1949" y="2837416"/>
            <a:ext cx="7928101" cy="11831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6431" y="523163"/>
            <a:ext cx="10435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История Мусора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0336" y="1169526"/>
            <a:ext cx="105075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Племена переходили на новую территорию, когда из –за оставленного ими мусора жить на старой становилось невозможно</a:t>
            </a:r>
          </a:p>
          <a:p>
            <a:r>
              <a:rPr lang="ru-RU" sz="2400" dirty="0"/>
              <a:t>Древние люди постоянно меняли место жительства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675" y="2456291"/>
            <a:ext cx="7291074" cy="410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2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4" y="0"/>
            <a:ext cx="11285620" cy="6858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398" y="312821"/>
            <a:ext cx="10435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История Мусора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2209" y="894835"/>
            <a:ext cx="105075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Закон в Древней Греции запрещал выбрасывать мусор ближе  чем за километр от городских стен. Из-за жары отходы разлагались, и запах становился невыносимым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761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2711" b="1271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 Мусора</a:t>
            </a:r>
            <a:br>
              <a:rPr lang="ru-RU" dirty="0"/>
            </a:b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quarter" idx="11"/>
          </p:nvPr>
        </p:nvSpPr>
        <p:spPr>
          <a:xfrm>
            <a:off x="87588" y="814939"/>
            <a:ext cx="4847272" cy="5486399"/>
          </a:xfrm>
        </p:spPr>
        <p:txBody>
          <a:bodyPr/>
          <a:lstStyle/>
          <a:p>
            <a:r>
              <a:rPr lang="ru-RU" sz="2400" dirty="0"/>
              <a:t>Мода на шляпы с широкими полями появилась благодаря отходам</a:t>
            </a:r>
          </a:p>
          <a:p>
            <a:r>
              <a:rPr lang="ru-RU" sz="2400" dirty="0"/>
              <a:t>В Средние века в Европе помои выливали из окон на улицу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13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62984" y="128615"/>
            <a:ext cx="11522075" cy="731520"/>
          </a:xfrm>
        </p:spPr>
        <p:txBody>
          <a:bodyPr/>
          <a:lstStyle/>
          <a:p>
            <a:r>
              <a:rPr lang="ru-RU" dirty="0"/>
              <a:t>История Мусора</a:t>
            </a:r>
            <a:br>
              <a:rPr lang="ru-RU" dirty="0"/>
            </a:b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8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1949" y="2837416"/>
            <a:ext cx="7928101" cy="11831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2984" y="751245"/>
            <a:ext cx="10507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Индустриальная революция дает старт запуску системы обращения с отходами</a:t>
            </a:r>
          </a:p>
          <a:p>
            <a:r>
              <a:rPr lang="ru-RU" sz="2400" dirty="0"/>
              <a:t>Первый завод по сжиганию мусора построили англичане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84" y="2095500"/>
            <a:ext cx="11239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83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34963" y="196516"/>
            <a:ext cx="4847272" cy="457200"/>
          </a:xfrm>
        </p:spPr>
        <p:txBody>
          <a:bodyPr/>
          <a:lstStyle/>
          <a:p>
            <a:r>
              <a:rPr lang="ru-RU" dirty="0"/>
              <a:t>Сегодня на уничтожение мусора работает целая система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9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15" name="Рисунок 1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6" r="23976"/>
          <a:stretch>
            <a:fillRect/>
          </a:stretch>
        </p:blipFill>
        <p:spPr/>
      </p:pic>
      <p:sp>
        <p:nvSpPr>
          <p:cNvPr id="16" name="Объект 10"/>
          <p:cNvSpPr>
            <a:spLocks noGrp="1"/>
          </p:cNvSpPr>
          <p:nvPr>
            <p:ph sz="quarter" idx="11"/>
          </p:nvPr>
        </p:nvSpPr>
        <p:spPr>
          <a:xfrm>
            <a:off x="255170" y="1371600"/>
            <a:ext cx="4846638" cy="5486400"/>
          </a:xfrm>
        </p:spPr>
        <p:txBody>
          <a:bodyPr/>
          <a:lstStyle/>
          <a:p>
            <a:r>
              <a:rPr lang="ru-RU" sz="2400" dirty="0"/>
              <a:t>В нее входят современные полигоны,  мусоросжигательные заводы, мусоросортировочные и мусороперегрузочные станции, мусороперерабатывающие предприятия</a:t>
            </a:r>
          </a:p>
          <a:p>
            <a:pPr marL="0" indent="0">
              <a:buNone/>
            </a:pPr>
            <a:endParaRPr lang="ru-RU" sz="2400" dirty="0"/>
          </a:p>
          <a:p>
            <a:r>
              <a:rPr lang="ru-RU" sz="2400" b="1" dirty="0"/>
              <a:t>Но работа этой системы начинается с каждого из нас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048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10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2526" y="705853"/>
            <a:ext cx="10435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Более половины всего мусора – это упаковка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826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31752" b="3175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Пластик начинает разлагаться только через 450 лет</a:t>
            </a:r>
            <a:br>
              <a:rPr lang="ru-RU" dirty="0"/>
            </a:b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11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95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679635-A51C-4A74-9F2C-EF6C54E1094E}"/>
              </a:ext>
            </a:extLst>
          </p:cNvPr>
          <p:cNvSpPr/>
          <p:nvPr/>
        </p:nvSpPr>
        <p:spPr>
          <a:xfrm>
            <a:off x="3240735" y="616592"/>
            <a:ext cx="7339516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D44E8-B752-B944-86A9-5B496D909FE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304487" y="648244"/>
            <a:ext cx="7212012" cy="6477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ru-RU" sz="2400" b="1" dirty="0">
                <a:latin typeface="Speedee" panose="020B0603030502020204" pitchFamily="34" charset="77"/>
                <a:cs typeface="Arial" panose="020B0604020202020204" pitchFamily="34" charset="0"/>
              </a:rPr>
              <a:t>Упаковка в Макдоналдс</a:t>
            </a:r>
            <a:endParaRPr lang="en-US" sz="2400" b="1" dirty="0">
              <a:latin typeface="Speedee" panose="020B0603030502020204" pitchFamily="34" charset="77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63114E-B60D-354B-AE40-48544D233203}"/>
              </a:ext>
            </a:extLst>
          </p:cNvPr>
          <p:cNvGrpSpPr/>
          <p:nvPr/>
        </p:nvGrpSpPr>
        <p:grpSpPr>
          <a:xfrm>
            <a:off x="142952" y="262909"/>
            <a:ext cx="2118233" cy="6576348"/>
            <a:chOff x="923001" y="215737"/>
            <a:chExt cx="2164852" cy="672108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FFD2041-B1CC-3045-B696-14AB7A6CD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6532" y="215737"/>
              <a:ext cx="1760206" cy="165184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D0BE970-2815-9741-A830-198FBBEA1F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04" t="21804" r="21804" b="21804"/>
            <a:stretch/>
          </p:blipFill>
          <p:spPr>
            <a:xfrm>
              <a:off x="1495830" y="2852943"/>
              <a:ext cx="1139046" cy="111083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E7AA22A-C0ED-EC48-BA4D-5AD9AE6F3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854" y="1255865"/>
              <a:ext cx="2044999" cy="185532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F816B67-2D1B-B749-968D-647F169FB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660" y="3746807"/>
              <a:ext cx="1946416" cy="189820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FD3BEE7-5500-8545-AA15-4C105A244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001" y="4913050"/>
              <a:ext cx="2075173" cy="2023770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B2C90C36-622F-DD45-BD90-A8DE6DA41B3C}"/>
              </a:ext>
            </a:extLst>
          </p:cNvPr>
          <p:cNvSpPr/>
          <p:nvPr/>
        </p:nvSpPr>
        <p:spPr>
          <a:xfrm>
            <a:off x="3237493" y="1326240"/>
            <a:ext cx="3584502" cy="491412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sz="1800" dirty="0" err="1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8773B62-3D16-F743-9B9D-0EDB16061B8D}"/>
              </a:ext>
            </a:extLst>
          </p:cNvPr>
          <p:cNvSpPr/>
          <p:nvPr/>
        </p:nvSpPr>
        <p:spPr>
          <a:xfrm>
            <a:off x="6995742" y="1326240"/>
            <a:ext cx="3584502" cy="491412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sz="1800" dirty="0" err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A06C43-C76E-9B46-A498-471247D767D8}"/>
              </a:ext>
            </a:extLst>
          </p:cNvPr>
          <p:cNvSpPr txBox="1"/>
          <p:nvPr/>
        </p:nvSpPr>
        <p:spPr>
          <a:xfrm>
            <a:off x="3368844" y="1524437"/>
            <a:ext cx="1261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2020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9F7207-6466-C24A-A4F5-0E5446251E62}"/>
              </a:ext>
            </a:extLst>
          </p:cNvPr>
          <p:cNvSpPr txBox="1"/>
          <p:nvPr/>
        </p:nvSpPr>
        <p:spPr>
          <a:xfrm>
            <a:off x="3368844" y="1981423"/>
            <a:ext cx="28138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Бумажное сырье: 100% Сертифицировано </a:t>
            </a:r>
            <a:br>
              <a:rPr lang="ru-RU" sz="2400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в соответствии с системой ответственного</a:t>
            </a:r>
            <a:r>
              <a:rPr lang="en-US" sz="2400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лесопользования</a:t>
            </a:r>
            <a:endParaRPr lang="ru-RU" sz="2400" dirty="0">
              <a:latin typeface="Speedee" panose="020B0603030502020204" pitchFamily="34" charset="77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C84046-D6F8-694A-AC27-11066DBB13E0}"/>
              </a:ext>
            </a:extLst>
          </p:cNvPr>
          <p:cNvSpPr txBox="1"/>
          <p:nvPr/>
        </p:nvSpPr>
        <p:spPr>
          <a:xfrm>
            <a:off x="7157812" y="1524437"/>
            <a:ext cx="1296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2025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7B3123-20AB-4C44-822C-13E8DC2C8C37}"/>
              </a:ext>
            </a:extLst>
          </p:cNvPr>
          <p:cNvSpPr txBox="1"/>
          <p:nvPr/>
        </p:nvSpPr>
        <p:spPr>
          <a:xfrm>
            <a:off x="7161589" y="1981423"/>
            <a:ext cx="30215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Производится из бумаги или картона или материалов, которые можно отправить</a:t>
            </a:r>
            <a:r>
              <a:rPr lang="en-US" sz="2400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на переработку (бумага, картон, пластик, другие материалы)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4798D4-25B8-1B41-B9AB-737B1387C0A5}"/>
              </a:ext>
            </a:extLst>
          </p:cNvPr>
          <p:cNvSpPr/>
          <p:nvPr/>
        </p:nvSpPr>
        <p:spPr>
          <a:xfrm>
            <a:off x="3427182" y="5532701"/>
            <a:ext cx="3024447" cy="506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sz="1800" dirty="0" err="1"/>
          </a:p>
        </p:txBody>
      </p:sp>
      <p:sp>
        <p:nvSpPr>
          <p:cNvPr id="2" name="Прямоугольник 1"/>
          <p:cNvSpPr/>
          <p:nvPr/>
        </p:nvSpPr>
        <p:spPr>
          <a:xfrm>
            <a:off x="3427182" y="5556056"/>
            <a:ext cx="9950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100%</a:t>
            </a:r>
            <a:endParaRPr lang="ru-RU" sz="2400" b="1" dirty="0">
              <a:latin typeface="Speedee" panose="020B0603030502020204" pitchFamily="34" charset="77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AC9D13-0713-C547-85E2-564AAB8CD2BA}"/>
              </a:ext>
            </a:extLst>
          </p:cNvPr>
          <p:cNvSpPr/>
          <p:nvPr/>
        </p:nvSpPr>
        <p:spPr>
          <a:xfrm>
            <a:off x="7209503" y="5532701"/>
            <a:ext cx="2629939" cy="506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sz="1800" dirty="0" err="1"/>
          </a:p>
        </p:txBody>
      </p:sp>
      <p:sp>
        <p:nvSpPr>
          <p:cNvPr id="26" name="Прямоугольник 1">
            <a:extLst>
              <a:ext uri="{FF2B5EF4-FFF2-40B4-BE49-F238E27FC236}">
                <a16:creationId xmlns:a16="http://schemas.microsoft.com/office/drawing/2014/main" id="{6891EE6A-FE82-F641-AAB6-F00AD4500DA7}"/>
              </a:ext>
            </a:extLst>
          </p:cNvPr>
          <p:cNvSpPr/>
          <p:nvPr/>
        </p:nvSpPr>
        <p:spPr>
          <a:xfrm>
            <a:off x="7271447" y="5556056"/>
            <a:ext cx="1100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85</a:t>
            </a:r>
            <a:r>
              <a:rPr lang="ru-RU" sz="2400" b="1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%</a:t>
            </a:r>
            <a:endParaRPr lang="ru-RU" sz="2400" b="1" dirty="0">
              <a:latin typeface="Speedee" panose="020B0603030502020204" pitchFamily="34" charset="77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4A38F1E-F55A-8E47-AB2C-189F895A01D7}"/>
              </a:ext>
            </a:extLst>
          </p:cNvPr>
          <p:cNvSpPr/>
          <p:nvPr/>
        </p:nvSpPr>
        <p:spPr>
          <a:xfrm>
            <a:off x="9807477" y="5532701"/>
            <a:ext cx="487924" cy="5064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sz="1800" dirty="0" err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853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679635-A51C-4A74-9F2C-EF6C54E1094E}"/>
              </a:ext>
            </a:extLst>
          </p:cNvPr>
          <p:cNvSpPr/>
          <p:nvPr/>
        </p:nvSpPr>
        <p:spPr>
          <a:xfrm>
            <a:off x="3240735" y="616592"/>
            <a:ext cx="7339516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  <a:latin typeface="Speedee" panose="020B0603030502020204" pitchFamily="34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D44E8-B752-B944-86A9-5B496D909FE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237492" y="587388"/>
            <a:ext cx="7212012" cy="6477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ru-RU" sz="2400" b="1" dirty="0">
                <a:latin typeface="Speedee" panose="020B0603030502020204" pitchFamily="34" charset="77"/>
                <a:cs typeface="Arial" panose="020B0604020202020204" pitchFamily="34" charset="0"/>
              </a:rPr>
              <a:t>Упаковка в Макдоналдс</a:t>
            </a:r>
            <a:endParaRPr lang="en-US" sz="2400" b="1" dirty="0">
              <a:latin typeface="Speedee" panose="020B0603030502020204" pitchFamily="34" charset="77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8459EA1-AEEC-D24F-A45B-F12BE2B519E8}"/>
              </a:ext>
            </a:extLst>
          </p:cNvPr>
          <p:cNvSpPr/>
          <p:nvPr/>
        </p:nvSpPr>
        <p:spPr>
          <a:xfrm>
            <a:off x="3237492" y="1326240"/>
            <a:ext cx="4251712" cy="491412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sz="1800" dirty="0" err="1">
              <a:latin typeface="Speedee" panose="020B0603030502020204" pitchFamily="34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008E1CB-817F-2041-8B43-788B6FD316C0}"/>
              </a:ext>
            </a:extLst>
          </p:cNvPr>
          <p:cNvSpPr txBox="1"/>
          <p:nvPr/>
        </p:nvSpPr>
        <p:spPr>
          <a:xfrm>
            <a:off x="3329068" y="1447806"/>
            <a:ext cx="944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8171C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86ED5E-0532-5945-A173-921073DE64B9}"/>
              </a:ext>
            </a:extLst>
          </p:cNvPr>
          <p:cNvSpPr txBox="1"/>
          <p:nvPr/>
        </p:nvSpPr>
        <p:spPr>
          <a:xfrm>
            <a:off x="3329068" y="4555294"/>
            <a:ext cx="944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8171C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BBC0057-75F7-D048-981D-51E2119AC52C}"/>
              </a:ext>
            </a:extLst>
          </p:cNvPr>
          <p:cNvSpPr txBox="1"/>
          <p:nvPr/>
        </p:nvSpPr>
        <p:spPr>
          <a:xfrm>
            <a:off x="3992244" y="4137995"/>
            <a:ext cx="31649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Приоритет – инновации, </a:t>
            </a:r>
            <a:br>
              <a:rPr lang="ru-RU" sz="2000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новые материалы, замена существующих на те, которые можно переработать.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C34D999-BEB9-AD4D-90A6-DC2694223804}"/>
              </a:ext>
            </a:extLst>
          </p:cNvPr>
          <p:cNvCxnSpPr>
            <a:cxnSpLocks/>
          </p:cNvCxnSpPr>
          <p:nvPr/>
        </p:nvCxnSpPr>
        <p:spPr>
          <a:xfrm>
            <a:off x="3801128" y="4545910"/>
            <a:ext cx="0" cy="8153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A7088E1-6132-B04B-A9D3-60120C9B28A4}"/>
              </a:ext>
            </a:extLst>
          </p:cNvPr>
          <p:cNvSpPr txBox="1"/>
          <p:nvPr/>
        </p:nvSpPr>
        <p:spPr>
          <a:xfrm>
            <a:off x="3912879" y="1453592"/>
            <a:ext cx="313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Использовать как можно меньше упаковки</a:t>
            </a:r>
          </a:p>
        </p:txBody>
      </p:sp>
      <p:cxnSp>
        <p:nvCxnSpPr>
          <p:cNvPr id="38" name="Straight Connector 28">
            <a:extLst>
              <a:ext uri="{FF2B5EF4-FFF2-40B4-BE49-F238E27FC236}">
                <a16:creationId xmlns:a16="http://schemas.microsoft.com/office/drawing/2014/main" id="{6B016FED-82DE-E84F-8A56-6318BA9B8653}"/>
              </a:ext>
            </a:extLst>
          </p:cNvPr>
          <p:cNvCxnSpPr>
            <a:cxnSpLocks/>
          </p:cNvCxnSpPr>
          <p:nvPr/>
        </p:nvCxnSpPr>
        <p:spPr>
          <a:xfrm>
            <a:off x="3801128" y="1458692"/>
            <a:ext cx="0" cy="8153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Рисунок 1">
            <a:extLst>
              <a:ext uri="{FF2B5EF4-FFF2-40B4-BE49-F238E27FC236}">
                <a16:creationId xmlns:a16="http://schemas.microsoft.com/office/drawing/2014/main" id="{AC937514-C457-F840-9EE0-2EEF73538D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0" r="6180"/>
          <a:stretch/>
        </p:blipFill>
        <p:spPr>
          <a:xfrm>
            <a:off x="7680319" y="4044977"/>
            <a:ext cx="2899926" cy="2195388"/>
          </a:xfrm>
          <a:prstGeom prst="rect">
            <a:avLst/>
          </a:prstGeom>
        </p:spPr>
      </p:pic>
      <p:sp>
        <p:nvSpPr>
          <p:cNvPr id="40" name="Rectangle 3">
            <a:extLst>
              <a:ext uri="{FF2B5EF4-FFF2-40B4-BE49-F238E27FC236}">
                <a16:creationId xmlns:a16="http://schemas.microsoft.com/office/drawing/2014/main" id="{4AD5EBE5-375D-F34C-A7C6-7B6B52B8711B}"/>
              </a:ext>
            </a:extLst>
          </p:cNvPr>
          <p:cNvSpPr/>
          <p:nvPr/>
        </p:nvSpPr>
        <p:spPr>
          <a:xfrm>
            <a:off x="7680319" y="1347537"/>
            <a:ext cx="2899925" cy="2535527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82832" tIns="182832" rIns="182832" bIns="18283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>
              <a:lnSpc>
                <a:spcPct val="90000"/>
              </a:lnSpc>
              <a:spcBef>
                <a:spcPts val="600"/>
              </a:spcBef>
              <a:defRPr/>
            </a:pPr>
            <a:r>
              <a:rPr lang="ru-RU" b="1" dirty="0">
                <a:solidFill>
                  <a:srgbClr val="000000"/>
                </a:solidFill>
                <a:latin typeface="Speedee" panose="020B0603030502020204" pitchFamily="34" charset="77"/>
              </a:rPr>
              <a:t>Бумажная упаковка Макдоналдс</a:t>
            </a:r>
          </a:p>
          <a:p>
            <a:pPr defTabSz="914126">
              <a:lnSpc>
                <a:spcPct val="90000"/>
              </a:lnSpc>
              <a:spcBef>
                <a:spcPts val="1200"/>
              </a:spcBef>
              <a:defRPr/>
            </a:pPr>
            <a:r>
              <a:rPr lang="ru-RU" dirty="0">
                <a:solidFill>
                  <a:srgbClr val="000000"/>
                </a:solidFill>
                <a:latin typeface="Speedee" panose="020B0603030502020204" pitchFamily="34" charset="77"/>
              </a:rPr>
              <a:t>По весу:  </a:t>
            </a:r>
            <a:endParaRPr lang="en-US" dirty="0">
              <a:solidFill>
                <a:srgbClr val="000000"/>
              </a:solidFill>
              <a:latin typeface="Speedee" panose="020B0603030502020204" pitchFamily="34" charset="77"/>
            </a:endParaRPr>
          </a:p>
          <a:p>
            <a:pPr defTabSz="914126">
              <a:lnSpc>
                <a:spcPct val="90000"/>
              </a:lnSpc>
              <a:spcBef>
                <a:spcPts val="600"/>
              </a:spcBef>
              <a:defRPr/>
            </a:pPr>
            <a:r>
              <a:rPr lang="ru-RU" b="1" dirty="0">
                <a:solidFill>
                  <a:srgbClr val="000000"/>
                </a:solidFill>
                <a:latin typeface="Speedee" panose="020B0603030502020204" pitchFamily="34" charset="77"/>
              </a:rPr>
              <a:t>В мире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peedee" panose="020B0603030502020204" pitchFamily="34" charset="77"/>
              </a:rPr>
              <a:t>77% </a:t>
            </a:r>
            <a:r>
              <a:rPr lang="en-US" b="1" dirty="0">
                <a:solidFill>
                  <a:srgbClr val="000000"/>
                </a:solidFill>
                <a:latin typeface="Speedee" panose="020B0603030502020204" pitchFamily="34" charset="77"/>
              </a:rPr>
              <a:t/>
            </a:r>
            <a:br>
              <a:rPr lang="en-US" b="1" dirty="0">
                <a:solidFill>
                  <a:srgbClr val="000000"/>
                </a:solidFill>
                <a:latin typeface="Speedee" panose="020B0603030502020204" pitchFamily="34" charset="77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peedee" panose="020B0603030502020204" pitchFamily="34" charset="77"/>
              </a:rPr>
              <a:t>Россия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peedee" panose="020B0603030502020204" pitchFamily="34" charset="77"/>
              </a:rPr>
              <a:t>86%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peedee" panose="020B0603030502020204" pitchFamily="34" charset="77"/>
            </a:endParaRPr>
          </a:p>
          <a:p>
            <a:pPr lvl="0" defTabSz="914126">
              <a:lnSpc>
                <a:spcPct val="90000"/>
              </a:lnSpc>
              <a:spcBef>
                <a:spcPts val="1200"/>
              </a:spcBef>
              <a:defRPr/>
            </a:pPr>
            <a:r>
              <a:rPr lang="ru-RU" dirty="0">
                <a:solidFill>
                  <a:srgbClr val="000000"/>
                </a:solidFill>
                <a:latin typeface="Speedee" panose="020B0603030502020204" pitchFamily="34" charset="77"/>
              </a:rPr>
              <a:t>По количеству:  </a:t>
            </a:r>
            <a:endParaRPr lang="en-US" dirty="0">
              <a:solidFill>
                <a:srgbClr val="000000"/>
              </a:solidFill>
              <a:latin typeface="Speedee" panose="020B0603030502020204" pitchFamily="34" charset="77"/>
            </a:endParaRPr>
          </a:p>
          <a:p>
            <a:pPr lvl="0" defTabSz="914126">
              <a:lnSpc>
                <a:spcPct val="90000"/>
              </a:lnSpc>
              <a:spcBef>
                <a:spcPts val="600"/>
              </a:spcBef>
              <a:defRPr/>
            </a:pPr>
            <a:r>
              <a:rPr lang="ru-RU" b="1" dirty="0">
                <a:solidFill>
                  <a:srgbClr val="000000"/>
                </a:solidFill>
                <a:latin typeface="Speedee" panose="020B0603030502020204" pitchFamily="34" charset="77"/>
              </a:rPr>
              <a:t>В мире  58%</a:t>
            </a:r>
            <a:r>
              <a:rPr lang="en-US" b="1" dirty="0">
                <a:solidFill>
                  <a:srgbClr val="000000"/>
                </a:solidFill>
                <a:latin typeface="Speedee" panose="020B0603030502020204" pitchFamily="34" charset="77"/>
              </a:rPr>
              <a:t/>
            </a:r>
            <a:br>
              <a:rPr lang="en-US" b="1" dirty="0">
                <a:solidFill>
                  <a:srgbClr val="000000"/>
                </a:solidFill>
                <a:latin typeface="Speedee" panose="020B0603030502020204" pitchFamily="34" charset="77"/>
              </a:rPr>
            </a:br>
            <a:r>
              <a:rPr lang="ru-RU" b="1" dirty="0">
                <a:solidFill>
                  <a:schemeClr val="accent2"/>
                </a:solidFill>
                <a:latin typeface="Speedee" panose="020B0603030502020204" pitchFamily="34" charset="77"/>
              </a:rPr>
              <a:t>Россия 77 %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2565D35-319A-E146-A97F-D58F248DA83C}"/>
              </a:ext>
            </a:extLst>
          </p:cNvPr>
          <p:cNvGrpSpPr/>
          <p:nvPr/>
        </p:nvGrpSpPr>
        <p:grpSpPr>
          <a:xfrm>
            <a:off x="21678" y="254113"/>
            <a:ext cx="2118233" cy="6576348"/>
            <a:chOff x="923001" y="215737"/>
            <a:chExt cx="2164852" cy="6721083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9A6CBC1-3D91-6E4A-AF19-2367A4DE2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6532" y="215737"/>
              <a:ext cx="1760206" cy="1651841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D90D0D4-719E-BA4B-B58F-322B796014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04" t="21804" r="21804" b="21804"/>
            <a:stretch/>
          </p:blipFill>
          <p:spPr>
            <a:xfrm>
              <a:off x="1495830" y="2852943"/>
              <a:ext cx="1139046" cy="111083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5748228-31A6-C649-B666-BE8AEDDFB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854" y="1255865"/>
              <a:ext cx="2044999" cy="1855329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8F64D43-F9C9-2640-B1B2-892243B2A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660" y="3746807"/>
              <a:ext cx="1946416" cy="1898202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55F72958-6306-464C-BDD8-FB6FF2C49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001" y="4913050"/>
              <a:ext cx="2075173" cy="2023770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4F276D9-7F65-034A-B0F3-E9B44631F02A}"/>
              </a:ext>
            </a:extLst>
          </p:cNvPr>
          <p:cNvSpPr txBox="1"/>
          <p:nvPr/>
        </p:nvSpPr>
        <p:spPr>
          <a:xfrm>
            <a:off x="3329068" y="2540977"/>
            <a:ext cx="944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8171C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DA8A75A-6C02-494D-A9AB-EB5CD09A6414}"/>
              </a:ext>
            </a:extLst>
          </p:cNvPr>
          <p:cNvSpPr txBox="1"/>
          <p:nvPr/>
        </p:nvSpPr>
        <p:spPr>
          <a:xfrm>
            <a:off x="3912879" y="2538428"/>
            <a:ext cx="31983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peedee" panose="020B0603030502020204" pitchFamily="34" charset="77"/>
                <a:ea typeface="Calibri" panose="020F0502020204030204" pitchFamily="34" charset="0"/>
                <a:cs typeface="Arial" panose="020B0604020202020204" pitchFamily="34" charset="0"/>
              </a:rPr>
              <a:t>Увеличить  использование материалов, которые можно переработать</a:t>
            </a:r>
          </a:p>
        </p:txBody>
      </p:sp>
      <p:cxnSp>
        <p:nvCxnSpPr>
          <p:cNvPr id="27" name="Straight Connector 34">
            <a:extLst>
              <a:ext uri="{FF2B5EF4-FFF2-40B4-BE49-F238E27FC236}">
                <a16:creationId xmlns:a16="http://schemas.microsoft.com/office/drawing/2014/main" id="{756FD285-1E8F-B34A-8CCF-E668A7C922B5}"/>
              </a:ext>
            </a:extLst>
          </p:cNvPr>
          <p:cNvCxnSpPr>
            <a:cxnSpLocks/>
          </p:cNvCxnSpPr>
          <p:nvPr/>
        </p:nvCxnSpPr>
        <p:spPr>
          <a:xfrm>
            <a:off x="3809157" y="2552300"/>
            <a:ext cx="0" cy="8153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4241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67763D-DA5F-4849-BFBE-4A743911F080}"/>
              </a:ext>
            </a:extLst>
          </p:cNvPr>
          <p:cNvSpPr/>
          <p:nvPr/>
        </p:nvSpPr>
        <p:spPr>
          <a:xfrm>
            <a:off x="3240735" y="616592"/>
            <a:ext cx="7339516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D44E8-B752-B944-86A9-5B496D909FE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126468" y="676255"/>
            <a:ext cx="7212012" cy="6477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ru-RU" sz="2400" b="1" dirty="0">
                <a:latin typeface="+mj-lt"/>
                <a:cs typeface="Arial" panose="020B0604020202020204" pitchFamily="34" charset="0"/>
              </a:rPr>
              <a:t>Переработка 2025 в Макдоналдс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8459EA1-AEEC-D24F-A45B-F12BE2B519E8}"/>
              </a:ext>
            </a:extLst>
          </p:cNvPr>
          <p:cNvSpPr/>
          <p:nvPr/>
        </p:nvSpPr>
        <p:spPr>
          <a:xfrm>
            <a:off x="3237492" y="1344347"/>
            <a:ext cx="7339516" cy="1376821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Направлять на переработку упаковку продукции</a:t>
            </a:r>
            <a:r>
              <a:rPr lang="en-US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из Макдоналдс во всём мире.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2565D35-319A-E146-A97F-D58F248DA83C}"/>
              </a:ext>
            </a:extLst>
          </p:cNvPr>
          <p:cNvGrpSpPr/>
          <p:nvPr/>
        </p:nvGrpSpPr>
        <p:grpSpPr>
          <a:xfrm>
            <a:off x="79282" y="95422"/>
            <a:ext cx="2118233" cy="6576348"/>
            <a:chOff x="923001" y="215737"/>
            <a:chExt cx="2164852" cy="6721083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9A6CBC1-3D91-6E4A-AF19-2367A4DE2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6532" y="215737"/>
              <a:ext cx="1760206" cy="1651841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D90D0D4-719E-BA4B-B58F-322B796014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04" t="21804" r="21804" b="21804"/>
            <a:stretch/>
          </p:blipFill>
          <p:spPr>
            <a:xfrm>
              <a:off x="1495830" y="2852943"/>
              <a:ext cx="1139046" cy="111083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5748228-31A6-C649-B666-BE8AEDDFB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854" y="1255865"/>
              <a:ext cx="2044999" cy="1855329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8F64D43-F9C9-2640-B1B2-892243B2A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660" y="3746807"/>
              <a:ext cx="1946416" cy="1898202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55F72958-6306-464C-BDD8-FB6FF2C49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001" y="4913050"/>
              <a:ext cx="2075173" cy="202377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325CE3A-2609-1642-B664-2CEEB3F230F5}"/>
              </a:ext>
            </a:extLst>
          </p:cNvPr>
          <p:cNvGrpSpPr/>
          <p:nvPr/>
        </p:nvGrpSpPr>
        <p:grpSpPr>
          <a:xfrm>
            <a:off x="3237443" y="2879891"/>
            <a:ext cx="7339566" cy="3183536"/>
            <a:chOff x="4314537" y="2853463"/>
            <a:chExt cx="5185325" cy="320996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09C0284-8B57-A14E-8B8C-BCABA94DA6C1}"/>
                </a:ext>
              </a:extLst>
            </p:cNvPr>
            <p:cNvSpPr/>
            <p:nvPr/>
          </p:nvSpPr>
          <p:spPr>
            <a:xfrm>
              <a:off x="4314537" y="2853463"/>
              <a:ext cx="2469202" cy="1481521"/>
            </a:xfrm>
            <a:custGeom>
              <a:avLst/>
              <a:gdLst>
                <a:gd name="connsiteX0" fmla="*/ 0 w 2469202"/>
                <a:gd name="connsiteY0" fmla="*/ 0 h 1481521"/>
                <a:gd name="connsiteX1" fmla="*/ 2469202 w 2469202"/>
                <a:gd name="connsiteY1" fmla="*/ 0 h 1481521"/>
                <a:gd name="connsiteX2" fmla="*/ 2469202 w 2469202"/>
                <a:gd name="connsiteY2" fmla="*/ 1481521 h 1481521"/>
                <a:gd name="connsiteX3" fmla="*/ 0 w 2469202"/>
                <a:gd name="connsiteY3" fmla="*/ 1481521 h 1481521"/>
                <a:gd name="connsiteX4" fmla="*/ 0 w 2469202"/>
                <a:gd name="connsiteY4" fmla="*/ 0 h 148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202" h="1481521">
                  <a:moveTo>
                    <a:pt x="0" y="0"/>
                  </a:moveTo>
                  <a:lnTo>
                    <a:pt x="2469202" y="0"/>
                  </a:lnTo>
                  <a:lnTo>
                    <a:pt x="2469202" y="1481521"/>
                  </a:lnTo>
                  <a:lnTo>
                    <a:pt x="0" y="14815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dirty="0">
                  <a:solidFill>
                    <a:schemeClr val="accent2"/>
                  </a:solidFill>
                  <a:latin typeface="+mj-lt"/>
                </a:rPr>
                <a:t>Более 1500</a:t>
              </a:r>
              <a:r>
                <a:rPr lang="en-US" sz="1900" b="1" kern="1200" dirty="0">
                  <a:solidFill>
                    <a:schemeClr val="accent2"/>
                  </a:solidFill>
                  <a:latin typeface="+mj-lt"/>
                </a:rPr>
                <a:t/>
              </a:r>
              <a:br>
                <a:rPr lang="en-US" sz="1900" b="1" kern="1200" dirty="0">
                  <a:solidFill>
                    <a:schemeClr val="accent2"/>
                  </a:solidFill>
                  <a:latin typeface="+mj-lt"/>
                </a:rPr>
              </a:br>
              <a:r>
                <a:rPr lang="ru-RU" sz="2000" kern="1200" dirty="0">
                  <a:solidFill>
                    <a:schemeClr val="tx1"/>
                  </a:solidFill>
                  <a:latin typeface="+mj-lt"/>
                </a:rPr>
                <a:t>тонн картона</a:t>
              </a:r>
              <a:endParaRPr lang="en-CA" sz="2000" kern="1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EA50348-34B6-3044-9370-CEA73D4434CE}"/>
                </a:ext>
              </a:extLst>
            </p:cNvPr>
            <p:cNvSpPr/>
            <p:nvPr/>
          </p:nvSpPr>
          <p:spPr>
            <a:xfrm>
              <a:off x="6923423" y="2853463"/>
              <a:ext cx="2576439" cy="1481521"/>
            </a:xfrm>
            <a:custGeom>
              <a:avLst/>
              <a:gdLst>
                <a:gd name="connsiteX0" fmla="*/ 0 w 2469202"/>
                <a:gd name="connsiteY0" fmla="*/ 0 h 1481521"/>
                <a:gd name="connsiteX1" fmla="*/ 2469202 w 2469202"/>
                <a:gd name="connsiteY1" fmla="*/ 0 h 1481521"/>
                <a:gd name="connsiteX2" fmla="*/ 2469202 w 2469202"/>
                <a:gd name="connsiteY2" fmla="*/ 1481521 h 1481521"/>
                <a:gd name="connsiteX3" fmla="*/ 0 w 2469202"/>
                <a:gd name="connsiteY3" fmla="*/ 1481521 h 1481521"/>
                <a:gd name="connsiteX4" fmla="*/ 0 w 2469202"/>
                <a:gd name="connsiteY4" fmla="*/ 0 h 148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202" h="1481521">
                  <a:moveTo>
                    <a:pt x="0" y="0"/>
                  </a:moveTo>
                  <a:lnTo>
                    <a:pt x="2469202" y="0"/>
                  </a:lnTo>
                  <a:lnTo>
                    <a:pt x="2469202" y="1481521"/>
                  </a:lnTo>
                  <a:lnTo>
                    <a:pt x="0" y="14815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dirty="0">
                  <a:solidFill>
                    <a:schemeClr val="accent2"/>
                  </a:solidFill>
                  <a:latin typeface="+mj-lt"/>
                </a:rPr>
                <a:t>Более 4500</a:t>
              </a:r>
              <a:r>
                <a:rPr lang="en-US" sz="1900" b="1" kern="1200" dirty="0">
                  <a:solidFill>
                    <a:schemeClr val="accent2"/>
                  </a:solidFill>
                  <a:latin typeface="+mj-lt"/>
                </a:rPr>
                <a:t/>
              </a:r>
              <a:br>
                <a:rPr lang="en-US" sz="1900" b="1" kern="1200" dirty="0">
                  <a:solidFill>
                    <a:schemeClr val="accent2"/>
                  </a:solidFill>
                  <a:latin typeface="+mj-lt"/>
                </a:rPr>
              </a:br>
              <a:r>
                <a:rPr lang="ru-RU" sz="2000" kern="1200" dirty="0">
                  <a:solidFill>
                    <a:schemeClr val="tx1"/>
                  </a:solidFill>
                  <a:latin typeface="+mj-lt"/>
                </a:rPr>
                <a:t>тонн отработанного</a:t>
              </a:r>
              <a:r>
                <a:rPr lang="en-US" sz="2000" kern="1200" dirty="0">
                  <a:solidFill>
                    <a:schemeClr val="tx1"/>
                  </a:solidFill>
                  <a:latin typeface="+mj-lt"/>
                </a:rPr>
                <a:t/>
              </a:r>
              <a:br>
                <a:rPr lang="en-US" sz="2000" kern="1200" dirty="0">
                  <a:solidFill>
                    <a:schemeClr val="tx1"/>
                  </a:solidFill>
                  <a:latin typeface="+mj-lt"/>
                </a:rPr>
              </a:br>
              <a:r>
                <a:rPr lang="ru-RU" sz="2000" kern="1200" dirty="0">
                  <a:solidFill>
                    <a:schemeClr val="tx1"/>
                  </a:solidFill>
                  <a:latin typeface="+mj-lt"/>
                </a:rPr>
                <a:t>масла</a:t>
              </a:r>
              <a:endParaRPr lang="en-CA" sz="2000" kern="1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F73F627-FE94-674D-8597-145F50CB0F2F}"/>
                </a:ext>
              </a:extLst>
            </p:cNvPr>
            <p:cNvSpPr/>
            <p:nvPr/>
          </p:nvSpPr>
          <p:spPr>
            <a:xfrm>
              <a:off x="4314537" y="4511094"/>
              <a:ext cx="2469202" cy="1552333"/>
            </a:xfrm>
            <a:custGeom>
              <a:avLst/>
              <a:gdLst>
                <a:gd name="connsiteX0" fmla="*/ 0 w 2469202"/>
                <a:gd name="connsiteY0" fmla="*/ 0 h 1481521"/>
                <a:gd name="connsiteX1" fmla="*/ 2469202 w 2469202"/>
                <a:gd name="connsiteY1" fmla="*/ 0 h 1481521"/>
                <a:gd name="connsiteX2" fmla="*/ 2469202 w 2469202"/>
                <a:gd name="connsiteY2" fmla="*/ 1481521 h 1481521"/>
                <a:gd name="connsiteX3" fmla="*/ 0 w 2469202"/>
                <a:gd name="connsiteY3" fmla="*/ 1481521 h 1481521"/>
                <a:gd name="connsiteX4" fmla="*/ 0 w 2469202"/>
                <a:gd name="connsiteY4" fmla="*/ 0 h 148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202" h="1481521">
                  <a:moveTo>
                    <a:pt x="0" y="0"/>
                  </a:moveTo>
                  <a:lnTo>
                    <a:pt x="2469202" y="0"/>
                  </a:lnTo>
                  <a:lnTo>
                    <a:pt x="2469202" y="1481521"/>
                  </a:lnTo>
                  <a:lnTo>
                    <a:pt x="0" y="14815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b="1" kern="1200" dirty="0">
                  <a:solidFill>
                    <a:schemeClr val="accent2"/>
                  </a:solidFill>
                  <a:latin typeface="+mj-lt"/>
                </a:rPr>
                <a:t>Раздельный сбор</a:t>
              </a:r>
              <a:r>
                <a:rPr lang="en-US" sz="1900" b="1" kern="1200" dirty="0">
                  <a:solidFill>
                    <a:schemeClr val="accent2"/>
                  </a:solidFill>
                  <a:latin typeface="+mj-lt"/>
                </a:rPr>
                <a:t/>
              </a:r>
              <a:br>
                <a:rPr lang="en-US" sz="1900" b="1" kern="1200" dirty="0">
                  <a:solidFill>
                    <a:schemeClr val="accent2"/>
                  </a:solidFill>
                  <a:latin typeface="+mj-lt"/>
                </a:rPr>
              </a:br>
              <a:r>
                <a:rPr lang="ru-RU" sz="2000" kern="1200" dirty="0">
                  <a:solidFill>
                    <a:schemeClr val="tx1"/>
                  </a:solidFill>
                  <a:latin typeface="+mj-lt"/>
                </a:rPr>
                <a:t>в офисе</a:t>
              </a:r>
              <a:endParaRPr lang="en-CA" sz="2000" kern="1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F4F5D5B-5C24-244F-BADF-E4082B9C4326}"/>
                </a:ext>
              </a:extLst>
            </p:cNvPr>
            <p:cNvSpPr/>
            <p:nvPr/>
          </p:nvSpPr>
          <p:spPr>
            <a:xfrm>
              <a:off x="6923423" y="4511094"/>
              <a:ext cx="2576439" cy="1552333"/>
            </a:xfrm>
            <a:custGeom>
              <a:avLst/>
              <a:gdLst>
                <a:gd name="connsiteX0" fmla="*/ 0 w 2469202"/>
                <a:gd name="connsiteY0" fmla="*/ 0 h 1481521"/>
                <a:gd name="connsiteX1" fmla="*/ 2469202 w 2469202"/>
                <a:gd name="connsiteY1" fmla="*/ 0 h 1481521"/>
                <a:gd name="connsiteX2" fmla="*/ 2469202 w 2469202"/>
                <a:gd name="connsiteY2" fmla="*/ 1481521 h 1481521"/>
                <a:gd name="connsiteX3" fmla="*/ 0 w 2469202"/>
                <a:gd name="connsiteY3" fmla="*/ 1481521 h 1481521"/>
                <a:gd name="connsiteX4" fmla="*/ 0 w 2469202"/>
                <a:gd name="connsiteY4" fmla="*/ 0 h 148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202" h="1481521">
                  <a:moveTo>
                    <a:pt x="0" y="0"/>
                  </a:moveTo>
                  <a:lnTo>
                    <a:pt x="2469202" y="0"/>
                  </a:lnTo>
                  <a:lnTo>
                    <a:pt x="2469202" y="1481521"/>
                  </a:lnTo>
                  <a:lnTo>
                    <a:pt x="0" y="14815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b="1" kern="1200" dirty="0">
                  <a:solidFill>
                    <a:schemeClr val="accent2"/>
                  </a:solidFill>
                  <a:latin typeface="+mj-lt"/>
                </a:rPr>
                <a:t>2019 начало проекта </a:t>
              </a:r>
              <a:r>
                <a:rPr lang="ru-RU" sz="2000" kern="1200" dirty="0">
                  <a:solidFill>
                    <a:schemeClr val="tx1"/>
                  </a:solidFill>
                  <a:latin typeface="+mj-lt"/>
                </a:rPr>
                <a:t>раздельного сбора</a:t>
              </a:r>
              <a:r>
                <a:rPr lang="en-US" sz="2000" kern="1200" dirty="0">
                  <a:solidFill>
                    <a:schemeClr val="tx1"/>
                  </a:solidFill>
                  <a:latin typeface="+mj-lt"/>
                </a:rPr>
                <a:t/>
              </a:r>
              <a:br>
                <a:rPr lang="en-US" sz="2000" kern="1200" dirty="0">
                  <a:solidFill>
                    <a:schemeClr val="tx1"/>
                  </a:solidFill>
                  <a:latin typeface="+mj-lt"/>
                </a:rPr>
              </a:br>
              <a:r>
                <a:rPr lang="ru-RU" sz="2000" kern="1200" dirty="0">
                  <a:solidFill>
                    <a:schemeClr val="tx1"/>
                  </a:solidFill>
                  <a:latin typeface="+mj-lt"/>
                </a:rPr>
                <a:t>в Макдоналдс</a:t>
              </a:r>
              <a:endParaRPr lang="en-CA" sz="2000" kern="1200" dirty="0">
                <a:solidFill>
                  <a:schemeClr val="tx1"/>
                </a:solidFill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8731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67763D-DA5F-4849-BFBE-4A743911F080}"/>
              </a:ext>
            </a:extLst>
          </p:cNvPr>
          <p:cNvSpPr/>
          <p:nvPr/>
        </p:nvSpPr>
        <p:spPr>
          <a:xfrm>
            <a:off x="3240735" y="616592"/>
            <a:ext cx="7339516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D44E8-B752-B944-86A9-5B496D909FE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053736" y="693597"/>
            <a:ext cx="7212012" cy="6477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ru-RU" sz="2400" b="1" dirty="0">
                <a:latin typeface="+mj-lt"/>
                <a:cs typeface="Arial" panose="020B0604020202020204" pitchFamily="34" charset="0"/>
              </a:rPr>
              <a:t>Раздельный сбор отходов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2565D35-319A-E146-A97F-D58F248DA83C}"/>
              </a:ext>
            </a:extLst>
          </p:cNvPr>
          <p:cNvGrpSpPr/>
          <p:nvPr/>
        </p:nvGrpSpPr>
        <p:grpSpPr>
          <a:xfrm>
            <a:off x="89161" y="140826"/>
            <a:ext cx="2118233" cy="6576348"/>
            <a:chOff x="923001" y="215737"/>
            <a:chExt cx="2164852" cy="6721083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9A6CBC1-3D91-6E4A-AF19-2367A4DE2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6532" y="215737"/>
              <a:ext cx="1760206" cy="1651841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D90D0D4-719E-BA4B-B58F-322B796014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04" t="21804" r="21804" b="21804"/>
            <a:stretch/>
          </p:blipFill>
          <p:spPr>
            <a:xfrm>
              <a:off x="1495830" y="2852943"/>
              <a:ext cx="1139046" cy="111083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5748228-31A6-C649-B666-BE8AEDDFB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854" y="1255865"/>
              <a:ext cx="2044999" cy="1855329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8F64D43-F9C9-2640-B1B2-892243B2A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660" y="3746807"/>
              <a:ext cx="1946416" cy="1898202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55F72958-6306-464C-BDD8-FB6FF2C49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001" y="4913050"/>
              <a:ext cx="2075173" cy="2023770"/>
            </a:xfrm>
            <a:prstGeom prst="rect">
              <a:avLst/>
            </a:prstGeom>
          </p:spPr>
        </p:pic>
      </p:grpSp>
      <p:pic>
        <p:nvPicPr>
          <p:cNvPr id="18" name="Рисунок 9">
            <a:extLst>
              <a:ext uri="{FF2B5EF4-FFF2-40B4-BE49-F238E27FC236}">
                <a16:creationId xmlns:a16="http://schemas.microsoft.com/office/drawing/2014/main" id="{5451C4CB-B4B0-AF47-B383-777E1D5DA2A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66" b="18376"/>
          <a:stretch/>
        </p:blipFill>
        <p:spPr>
          <a:xfrm>
            <a:off x="6994359" y="3594248"/>
            <a:ext cx="3585886" cy="2593031"/>
          </a:xfrm>
          <a:prstGeom prst="rect">
            <a:avLst/>
          </a:prstGeom>
        </p:spPr>
      </p:pic>
      <p:pic>
        <p:nvPicPr>
          <p:cNvPr id="23" name="Рисунок 8">
            <a:extLst>
              <a:ext uri="{FF2B5EF4-FFF2-40B4-BE49-F238E27FC236}">
                <a16:creationId xmlns:a16="http://schemas.microsoft.com/office/drawing/2014/main" id="{C88090D7-920B-0A40-AD48-3602AA23FA1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4" r="11174"/>
          <a:stretch/>
        </p:blipFill>
        <p:spPr>
          <a:xfrm>
            <a:off x="3237442" y="3594249"/>
            <a:ext cx="3580453" cy="259303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8242EC-8306-9341-893F-DBAA382E8AB8}"/>
              </a:ext>
            </a:extLst>
          </p:cNvPr>
          <p:cNvSpPr txBox="1"/>
          <p:nvPr/>
        </p:nvSpPr>
        <p:spPr>
          <a:xfrm>
            <a:off x="3237442" y="5848725"/>
            <a:ext cx="3580453" cy="338554"/>
          </a:xfrm>
          <a:prstGeom prst="rect">
            <a:avLst/>
          </a:prstGeom>
          <a:solidFill>
            <a:schemeClr val="tx1">
              <a:alpha val="5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E1DD06-6793-E04B-B66F-2A3C52E98968}"/>
              </a:ext>
            </a:extLst>
          </p:cNvPr>
          <p:cNvSpPr txBox="1"/>
          <p:nvPr/>
        </p:nvSpPr>
        <p:spPr>
          <a:xfrm>
            <a:off x="6994359" y="5848725"/>
            <a:ext cx="3585886" cy="338554"/>
          </a:xfrm>
          <a:prstGeom prst="rect">
            <a:avLst/>
          </a:prstGeom>
          <a:solidFill>
            <a:schemeClr val="tx1">
              <a:alpha val="5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Тула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E709B9A-91DA-644B-8B7B-310722A22915}"/>
              </a:ext>
            </a:extLst>
          </p:cNvPr>
          <p:cNvGrpSpPr/>
          <p:nvPr/>
        </p:nvGrpSpPr>
        <p:grpSpPr>
          <a:xfrm>
            <a:off x="3237443" y="1327764"/>
            <a:ext cx="7339566" cy="2101236"/>
            <a:chOff x="4314537" y="2853463"/>
            <a:chExt cx="5185325" cy="3209964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65116B7-D398-0345-A622-CC8484B4AD42}"/>
                </a:ext>
              </a:extLst>
            </p:cNvPr>
            <p:cNvSpPr/>
            <p:nvPr/>
          </p:nvSpPr>
          <p:spPr>
            <a:xfrm>
              <a:off x="4314537" y="2853465"/>
              <a:ext cx="2529551" cy="1990749"/>
            </a:xfrm>
            <a:custGeom>
              <a:avLst/>
              <a:gdLst>
                <a:gd name="connsiteX0" fmla="*/ 0 w 2469202"/>
                <a:gd name="connsiteY0" fmla="*/ 0 h 1481521"/>
                <a:gd name="connsiteX1" fmla="*/ 2469202 w 2469202"/>
                <a:gd name="connsiteY1" fmla="*/ 0 h 1481521"/>
                <a:gd name="connsiteX2" fmla="*/ 2469202 w 2469202"/>
                <a:gd name="connsiteY2" fmla="*/ 1481521 h 1481521"/>
                <a:gd name="connsiteX3" fmla="*/ 0 w 2469202"/>
                <a:gd name="connsiteY3" fmla="*/ 1481521 h 1481521"/>
                <a:gd name="connsiteX4" fmla="*/ 0 w 2469202"/>
                <a:gd name="connsiteY4" fmla="*/ 0 h 148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202" h="1481521">
                  <a:moveTo>
                    <a:pt x="0" y="0"/>
                  </a:moveTo>
                  <a:lnTo>
                    <a:pt x="2469202" y="0"/>
                  </a:lnTo>
                  <a:lnTo>
                    <a:pt x="2469202" y="1481521"/>
                  </a:lnTo>
                  <a:lnTo>
                    <a:pt x="0" y="1481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dirty="0">
                  <a:solidFill>
                    <a:schemeClr val="accent2"/>
                  </a:solidFill>
                  <a:latin typeface="+mj-lt"/>
                </a:rPr>
                <a:t>№1</a:t>
              </a:r>
              <a:r>
                <a:rPr lang="en-US" sz="1900" b="1" kern="1200" dirty="0">
                  <a:solidFill>
                    <a:schemeClr val="accent2"/>
                  </a:solidFill>
                  <a:latin typeface="+mj-lt"/>
                </a:rPr>
                <a:t/>
              </a:r>
              <a:br>
                <a:rPr lang="en-US" sz="1900" b="1" kern="1200" dirty="0">
                  <a:solidFill>
                    <a:schemeClr val="accent2"/>
                  </a:solidFill>
                  <a:latin typeface="+mj-lt"/>
                </a:rPr>
              </a:br>
              <a:r>
                <a:rPr lang="ru-RU" sz="1600" dirty="0">
                  <a:solidFill>
                    <a:schemeClr val="tx1"/>
                  </a:solidFill>
                  <a:latin typeface="+mj-lt"/>
                </a:rPr>
                <a:t>Первое предприятие быстрого обслуживания в России, которое начало разделять отходы в зале</a:t>
              </a:r>
              <a:endParaRPr lang="ru-RU" sz="20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31DF3906-3393-6245-9E3F-779FDDBDBE05}"/>
                </a:ext>
              </a:extLst>
            </p:cNvPr>
            <p:cNvSpPr/>
            <p:nvPr/>
          </p:nvSpPr>
          <p:spPr>
            <a:xfrm>
              <a:off x="6968757" y="2853463"/>
              <a:ext cx="2531105" cy="1481521"/>
            </a:xfrm>
            <a:custGeom>
              <a:avLst/>
              <a:gdLst>
                <a:gd name="connsiteX0" fmla="*/ 0 w 2469202"/>
                <a:gd name="connsiteY0" fmla="*/ 0 h 1481521"/>
                <a:gd name="connsiteX1" fmla="*/ 2469202 w 2469202"/>
                <a:gd name="connsiteY1" fmla="*/ 0 h 1481521"/>
                <a:gd name="connsiteX2" fmla="*/ 2469202 w 2469202"/>
                <a:gd name="connsiteY2" fmla="*/ 1481521 h 1481521"/>
                <a:gd name="connsiteX3" fmla="*/ 0 w 2469202"/>
                <a:gd name="connsiteY3" fmla="*/ 1481521 h 1481521"/>
                <a:gd name="connsiteX4" fmla="*/ 0 w 2469202"/>
                <a:gd name="connsiteY4" fmla="*/ 0 h 148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202" h="1481521">
                  <a:moveTo>
                    <a:pt x="0" y="0"/>
                  </a:moveTo>
                  <a:lnTo>
                    <a:pt x="2469202" y="0"/>
                  </a:lnTo>
                  <a:lnTo>
                    <a:pt x="2469202" y="1481521"/>
                  </a:lnTo>
                  <a:lnTo>
                    <a:pt x="0" y="1481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dirty="0">
                  <a:solidFill>
                    <a:schemeClr val="accent2"/>
                  </a:solidFill>
                  <a:latin typeface="+mj-lt"/>
                </a:rPr>
                <a:t>14 предприятий</a:t>
              </a:r>
              <a:r>
                <a:rPr lang="en-US" sz="1900" b="1" kern="1200" dirty="0">
                  <a:solidFill>
                    <a:schemeClr val="accent2"/>
                  </a:solidFill>
                  <a:latin typeface="+mj-lt"/>
                </a:rPr>
                <a:t/>
              </a:r>
              <a:br>
                <a:rPr lang="en-US" sz="1900" b="1" kern="1200" dirty="0">
                  <a:solidFill>
                    <a:schemeClr val="accent2"/>
                  </a:solidFill>
                  <a:latin typeface="+mj-lt"/>
                </a:rPr>
              </a:br>
              <a:r>
                <a:rPr lang="ru-RU" sz="1600" dirty="0">
                  <a:solidFill>
                    <a:schemeClr val="tx1"/>
                  </a:solidFill>
                  <a:latin typeface="+mj-lt"/>
                </a:rPr>
                <a:t>в Москве, Московской</a:t>
              </a:r>
              <a:br>
                <a:rPr lang="ru-RU" sz="1600" dirty="0">
                  <a:solidFill>
                    <a:schemeClr val="tx1"/>
                  </a:solidFill>
                  <a:latin typeface="+mj-lt"/>
                </a:rPr>
              </a:br>
              <a:r>
                <a:rPr lang="ru-RU" sz="1600" dirty="0">
                  <a:solidFill>
                    <a:schemeClr val="tx1"/>
                  </a:solidFill>
                  <a:latin typeface="+mj-lt"/>
                </a:rPr>
                <a:t>области и Туле</a:t>
              </a:r>
              <a:endParaRPr lang="ru-RU" sz="20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BB9CFC6-1838-614E-A5CA-3D28B65193E2}"/>
                </a:ext>
              </a:extLst>
            </p:cNvPr>
            <p:cNvSpPr/>
            <p:nvPr/>
          </p:nvSpPr>
          <p:spPr>
            <a:xfrm>
              <a:off x="4314537" y="5096657"/>
              <a:ext cx="2529551" cy="966770"/>
            </a:xfrm>
            <a:custGeom>
              <a:avLst/>
              <a:gdLst>
                <a:gd name="connsiteX0" fmla="*/ 0 w 2469202"/>
                <a:gd name="connsiteY0" fmla="*/ 0 h 1481521"/>
                <a:gd name="connsiteX1" fmla="*/ 2469202 w 2469202"/>
                <a:gd name="connsiteY1" fmla="*/ 0 h 1481521"/>
                <a:gd name="connsiteX2" fmla="*/ 2469202 w 2469202"/>
                <a:gd name="connsiteY2" fmla="*/ 1481521 h 1481521"/>
                <a:gd name="connsiteX3" fmla="*/ 0 w 2469202"/>
                <a:gd name="connsiteY3" fmla="*/ 1481521 h 1481521"/>
                <a:gd name="connsiteX4" fmla="*/ 0 w 2469202"/>
                <a:gd name="connsiteY4" fmla="*/ 0 h 148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202" h="1481521">
                  <a:moveTo>
                    <a:pt x="0" y="0"/>
                  </a:moveTo>
                  <a:lnTo>
                    <a:pt x="2469202" y="0"/>
                  </a:lnTo>
                  <a:lnTo>
                    <a:pt x="2469202" y="1481521"/>
                  </a:lnTo>
                  <a:lnTo>
                    <a:pt x="0" y="1481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solidFill>
                    <a:schemeClr val="accent2"/>
                  </a:solidFill>
                  <a:latin typeface="+mj-lt"/>
                </a:rPr>
                <a:t>3</a:t>
              </a:r>
              <a:r>
                <a:rPr lang="ru-RU" sz="2400" b="1" kern="1200" dirty="0">
                  <a:solidFill>
                    <a:schemeClr val="accent2"/>
                  </a:solidFill>
                  <a:latin typeface="+mj-lt"/>
                </a:rPr>
                <a:t> месяца</a:t>
              </a:r>
              <a:r>
                <a:rPr lang="en-US" sz="1900" b="1" kern="1200" dirty="0">
                  <a:solidFill>
                    <a:schemeClr val="accent2"/>
                  </a:solidFill>
                  <a:latin typeface="+mj-lt"/>
                </a:rPr>
                <a:t/>
              </a:r>
              <a:br>
                <a:rPr lang="en-US" sz="1900" b="1" kern="1200" dirty="0">
                  <a:solidFill>
                    <a:schemeClr val="accent2"/>
                  </a:solidFill>
                  <a:latin typeface="+mj-lt"/>
                </a:rPr>
              </a:br>
              <a:r>
                <a:rPr lang="ru-RU" sz="1600" dirty="0">
                  <a:solidFill>
                    <a:schemeClr val="tx1"/>
                  </a:solidFill>
                  <a:latin typeface="+mj-lt"/>
                </a:rPr>
                <a:t>пилотный проект</a:t>
              </a:r>
              <a:endParaRPr lang="en-CA" sz="16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5527045-A41C-FF4C-96D1-C371CA3D9C38}"/>
                </a:ext>
              </a:extLst>
            </p:cNvPr>
            <p:cNvSpPr/>
            <p:nvPr/>
          </p:nvSpPr>
          <p:spPr>
            <a:xfrm>
              <a:off x="6968757" y="4581904"/>
              <a:ext cx="2531105" cy="1481523"/>
            </a:xfrm>
            <a:custGeom>
              <a:avLst/>
              <a:gdLst>
                <a:gd name="connsiteX0" fmla="*/ 0 w 2469202"/>
                <a:gd name="connsiteY0" fmla="*/ 0 h 1481521"/>
                <a:gd name="connsiteX1" fmla="*/ 2469202 w 2469202"/>
                <a:gd name="connsiteY1" fmla="*/ 0 h 1481521"/>
                <a:gd name="connsiteX2" fmla="*/ 2469202 w 2469202"/>
                <a:gd name="connsiteY2" fmla="*/ 1481521 h 1481521"/>
                <a:gd name="connsiteX3" fmla="*/ 0 w 2469202"/>
                <a:gd name="connsiteY3" fmla="*/ 1481521 h 1481521"/>
                <a:gd name="connsiteX4" fmla="*/ 0 w 2469202"/>
                <a:gd name="connsiteY4" fmla="*/ 0 h 148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202" h="1481521">
                  <a:moveTo>
                    <a:pt x="0" y="0"/>
                  </a:moveTo>
                  <a:lnTo>
                    <a:pt x="2469202" y="0"/>
                  </a:lnTo>
                  <a:lnTo>
                    <a:pt x="2469202" y="1481521"/>
                  </a:lnTo>
                  <a:lnTo>
                    <a:pt x="0" y="1481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solidFill>
                    <a:schemeClr val="accent2"/>
                  </a:solidFill>
                  <a:latin typeface="+mj-lt"/>
                </a:rPr>
                <a:t>4 типа</a:t>
              </a:r>
              <a:br>
                <a:rPr lang="ru-RU" sz="2400" b="1" dirty="0">
                  <a:solidFill>
                    <a:schemeClr val="accent2"/>
                  </a:solidFill>
                  <a:latin typeface="+mj-lt"/>
                </a:rPr>
              </a:br>
              <a:r>
                <a:rPr lang="ru-RU" sz="1600" dirty="0">
                  <a:solidFill>
                    <a:schemeClr val="tx1"/>
                  </a:solidFill>
                  <a:latin typeface="+mj-lt"/>
                </a:rPr>
                <a:t>полезных отходов отправятся</a:t>
              </a:r>
              <a:br>
                <a:rPr lang="ru-RU" sz="1600" dirty="0">
                  <a:solidFill>
                    <a:schemeClr val="tx1"/>
                  </a:solidFill>
                  <a:latin typeface="+mj-lt"/>
                </a:rPr>
              </a:br>
              <a:r>
                <a:rPr lang="ru-RU" sz="1600" dirty="0">
                  <a:solidFill>
                    <a:schemeClr val="tx1"/>
                  </a:solidFill>
                  <a:latin typeface="+mj-lt"/>
                </a:rPr>
                <a:t>на переработку </a:t>
              </a:r>
              <a:endParaRPr lang="en-CA" sz="1600" dirty="0">
                <a:solidFill>
                  <a:schemeClr val="tx1"/>
                </a:solidFill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5066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67763D-DA5F-4849-BFBE-4A743911F080}"/>
              </a:ext>
            </a:extLst>
          </p:cNvPr>
          <p:cNvSpPr/>
          <p:nvPr/>
        </p:nvSpPr>
        <p:spPr>
          <a:xfrm>
            <a:off x="3240735" y="616592"/>
            <a:ext cx="7339516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D44E8-B752-B944-86A9-5B496D909FE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000104" y="707577"/>
            <a:ext cx="7212012" cy="6477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ru-RU" sz="2400" b="1" dirty="0">
                <a:latin typeface="+mj-lt"/>
                <a:cs typeface="Arial" panose="020B0604020202020204" pitchFamily="34" charset="0"/>
              </a:rPr>
              <a:t>Раздельный сбор отходов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2565D35-319A-E146-A97F-D58F248DA83C}"/>
              </a:ext>
            </a:extLst>
          </p:cNvPr>
          <p:cNvGrpSpPr/>
          <p:nvPr/>
        </p:nvGrpSpPr>
        <p:grpSpPr>
          <a:xfrm>
            <a:off x="66608" y="86851"/>
            <a:ext cx="2118233" cy="6576348"/>
            <a:chOff x="923001" y="215737"/>
            <a:chExt cx="2164852" cy="6721083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9A6CBC1-3D91-6E4A-AF19-2367A4DE2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6532" y="215737"/>
              <a:ext cx="1760206" cy="1651841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D90D0D4-719E-BA4B-B58F-322B796014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04" t="21804" r="21804" b="21804"/>
            <a:stretch/>
          </p:blipFill>
          <p:spPr>
            <a:xfrm>
              <a:off x="1495830" y="2852943"/>
              <a:ext cx="1139046" cy="111083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5748228-31A6-C649-B666-BE8AEDDFB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854" y="1255865"/>
              <a:ext cx="2044999" cy="1855329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8F64D43-F9C9-2640-B1B2-892243B2A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660" y="3746807"/>
              <a:ext cx="1946416" cy="1898202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55F72958-6306-464C-BDD8-FB6FF2C49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001" y="4913050"/>
              <a:ext cx="2075173" cy="202377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714383F-13D0-7548-8249-E68FE282ADBB}"/>
              </a:ext>
            </a:extLst>
          </p:cNvPr>
          <p:cNvGrpSpPr/>
          <p:nvPr/>
        </p:nvGrpSpPr>
        <p:grpSpPr>
          <a:xfrm>
            <a:off x="3023461" y="1666240"/>
            <a:ext cx="7697910" cy="4164300"/>
            <a:chOff x="248722" y="1236038"/>
            <a:chExt cx="11386336" cy="615960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ACBA726-7798-904C-921A-7A4B9E3447CD}"/>
                </a:ext>
              </a:extLst>
            </p:cNvPr>
            <p:cNvSpPr txBox="1"/>
            <p:nvPr/>
          </p:nvSpPr>
          <p:spPr>
            <a:xfrm>
              <a:off x="1216058" y="1677971"/>
              <a:ext cx="23756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</a:t>
              </a:r>
            </a:p>
            <a:p>
              <a:endParaRPr lang="en-US" dirty="0"/>
            </a:p>
          </p:txBody>
        </p:sp>
        <p:sp>
          <p:nvSpPr>
            <p:cNvPr id="31" name="Прямоугольник 3">
              <a:extLst>
                <a:ext uri="{FF2B5EF4-FFF2-40B4-BE49-F238E27FC236}">
                  <a16:creationId xmlns:a16="http://schemas.microsoft.com/office/drawing/2014/main" id="{6947C0A4-756F-934A-823D-7676BD0A8819}"/>
                </a:ext>
              </a:extLst>
            </p:cNvPr>
            <p:cNvSpPr/>
            <p:nvPr/>
          </p:nvSpPr>
          <p:spPr>
            <a:xfrm>
              <a:off x="570102" y="1366077"/>
              <a:ext cx="3937517" cy="140508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anchor="ctr">
              <a:noAutofit/>
            </a:bodyPr>
            <a:lstStyle/>
            <a:p>
              <a:pPr algn="ctr"/>
              <a:r>
                <a:rPr lang="ru-RU" sz="2000" dirty="0">
                  <a:latin typeface="Speedee" panose="020B0603030502020204" pitchFamily="34" charset="77"/>
                  <a:cs typeface="Arial" panose="020B0604020202020204" pitchFamily="34" charset="0"/>
                </a:rPr>
                <a:t>НА ПЕРЕРАБОТКУ</a:t>
              </a:r>
              <a:endParaRPr lang="ru-RU" sz="2000" dirty="0">
                <a:latin typeface="Speedee" panose="020B0603030502020204" pitchFamily="34" charset="77"/>
              </a:endParaRPr>
            </a:p>
          </p:txBody>
        </p:sp>
        <p:pic>
          <p:nvPicPr>
            <p:cNvPr id="33" name="Picture 2">
              <a:extLst>
                <a:ext uri="{FF2B5EF4-FFF2-40B4-BE49-F238E27FC236}">
                  <a16:creationId xmlns:a16="http://schemas.microsoft.com/office/drawing/2014/main" id="{856B6440-278F-4444-98C0-57B39CADCFE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893"/>
            <a:stretch/>
          </p:blipFill>
          <p:spPr bwMode="auto">
            <a:xfrm>
              <a:off x="4836553" y="1236038"/>
              <a:ext cx="6591800" cy="16131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BFED5776-B495-2B4F-9EE0-AFA3DFF7E2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163"/>
            <a:stretch/>
          </p:blipFill>
          <p:spPr bwMode="auto">
            <a:xfrm>
              <a:off x="397781" y="5425560"/>
              <a:ext cx="11232376" cy="1970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Рисунок 19">
              <a:extLst>
                <a:ext uri="{FF2B5EF4-FFF2-40B4-BE49-F238E27FC236}">
                  <a16:creationId xmlns:a16="http://schemas.microsoft.com/office/drawing/2014/main" id="{08F7A0F6-874C-CC44-A194-99A4A2EB1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722" y="3724188"/>
              <a:ext cx="1716119" cy="953680"/>
            </a:xfrm>
            <a:prstGeom prst="rect">
              <a:avLst/>
            </a:prstGeom>
          </p:spPr>
        </p:pic>
        <p:pic>
          <p:nvPicPr>
            <p:cNvPr id="37" name="Picture 2">
              <a:extLst>
                <a:ext uri="{FF2B5EF4-FFF2-40B4-BE49-F238E27FC236}">
                  <a16:creationId xmlns:a16="http://schemas.microsoft.com/office/drawing/2014/main" id="{AAE0B476-C118-2B4B-A059-786C33B88C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95704" y="3410939"/>
              <a:ext cx="947673" cy="15779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2" descr="https://s.yimg.com/uu/api/res/1.2/DX5U6H2NZibLonKjj8jeXw--~B/aD0zMDkxO3c9NDAwMDtzbT0xO2FwcGlkPXl0YWNoeW9u/https:/media.zenfs.com/en/food_wine_804/bf952934ea12a73c2bad524debeb883b">
              <a:extLst>
                <a:ext uri="{FF2B5EF4-FFF2-40B4-BE49-F238E27FC236}">
                  <a16:creationId xmlns:a16="http://schemas.microsoft.com/office/drawing/2014/main" id="{72C0866E-5D9A-0B47-8998-4E02553CA3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4238" y="3651519"/>
              <a:ext cx="1487276" cy="11492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9" name="Группа 11">
              <a:extLst>
                <a:ext uri="{FF2B5EF4-FFF2-40B4-BE49-F238E27FC236}">
                  <a16:creationId xmlns:a16="http://schemas.microsoft.com/office/drawing/2014/main" id="{AAC98452-F913-9040-B071-212052C06F71}"/>
                </a:ext>
              </a:extLst>
            </p:cNvPr>
            <p:cNvGrpSpPr/>
            <p:nvPr/>
          </p:nvGrpSpPr>
          <p:grpSpPr>
            <a:xfrm>
              <a:off x="7912908" y="3636723"/>
              <a:ext cx="3722150" cy="1347399"/>
              <a:chOff x="8095012" y="3626369"/>
              <a:chExt cx="3722150" cy="1347399"/>
            </a:xfrm>
          </p:grpSpPr>
          <p:pic>
            <p:nvPicPr>
              <p:cNvPr id="40" name="Picture 2" descr="https://media.leverans.ru/product_images_inactive/ekaterinburg/makdonalds/23_02_35.jpg">
                <a:extLst>
                  <a:ext uri="{FF2B5EF4-FFF2-40B4-BE49-F238E27FC236}">
                    <a16:creationId xmlns:a16="http://schemas.microsoft.com/office/drawing/2014/main" id="{F7BDE4AD-AFB2-A64E-AA52-52548ED9FA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8095012" y="3626369"/>
                <a:ext cx="1075535" cy="13473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Рисунок 23">
                <a:extLst>
                  <a:ext uri="{FF2B5EF4-FFF2-40B4-BE49-F238E27FC236}">
                    <a16:creationId xmlns:a16="http://schemas.microsoft.com/office/drawing/2014/main" id="{E89C4224-7256-9343-A7C9-B6F98DF9E1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358775" y="3753227"/>
                <a:ext cx="1170432" cy="1207007"/>
              </a:xfrm>
              <a:prstGeom prst="rect">
                <a:avLst/>
              </a:prstGeom>
            </p:spPr>
          </p:pic>
          <p:pic>
            <p:nvPicPr>
              <p:cNvPr id="48" name="Рисунок 24">
                <a:extLst>
                  <a:ext uri="{FF2B5EF4-FFF2-40B4-BE49-F238E27FC236}">
                    <a16:creationId xmlns:a16="http://schemas.microsoft.com/office/drawing/2014/main" id="{8A13D861-E6FE-E945-8935-825A6C950C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0500426" y="4008890"/>
                <a:ext cx="1316736" cy="899012"/>
              </a:xfrm>
              <a:prstGeom prst="rect">
                <a:avLst/>
              </a:prstGeom>
            </p:spPr>
          </p:pic>
        </p:grpSp>
        <p:pic>
          <p:nvPicPr>
            <p:cNvPr id="34" name="Picture 2">
              <a:extLst>
                <a:ext uri="{FF2B5EF4-FFF2-40B4-BE49-F238E27FC236}">
                  <a16:creationId xmlns:a16="http://schemas.microsoft.com/office/drawing/2014/main" id="{4C015730-F58E-FD4D-A2F7-4167180C38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750"/>
            <a:stretch/>
          </p:blipFill>
          <p:spPr bwMode="auto">
            <a:xfrm>
              <a:off x="4657772" y="3530794"/>
              <a:ext cx="3685031" cy="1358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64639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67763D-DA5F-4849-BFBE-4A743911F080}"/>
              </a:ext>
            </a:extLst>
          </p:cNvPr>
          <p:cNvSpPr/>
          <p:nvPr/>
        </p:nvSpPr>
        <p:spPr>
          <a:xfrm>
            <a:off x="3240735" y="616592"/>
            <a:ext cx="7339516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D44E8-B752-B944-86A9-5B496D909FE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554818" y="666793"/>
            <a:ext cx="7212012" cy="6477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ru-RU" sz="2400" b="1" dirty="0">
                <a:latin typeface="+mj-lt"/>
                <a:cs typeface="Arial" panose="020B0604020202020204" pitchFamily="34" charset="0"/>
              </a:rPr>
              <a:t>Раздельный сбор отходов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2565D35-319A-E146-A97F-D58F248DA83C}"/>
              </a:ext>
            </a:extLst>
          </p:cNvPr>
          <p:cNvGrpSpPr/>
          <p:nvPr/>
        </p:nvGrpSpPr>
        <p:grpSpPr>
          <a:xfrm>
            <a:off x="102067" y="177770"/>
            <a:ext cx="2118233" cy="6576348"/>
            <a:chOff x="923001" y="215737"/>
            <a:chExt cx="2164852" cy="6721083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9A6CBC1-3D91-6E4A-AF19-2367A4DE2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6532" y="215737"/>
              <a:ext cx="1760206" cy="1651841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D90D0D4-719E-BA4B-B58F-322B796014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04" t="21804" r="21804" b="21804"/>
            <a:stretch/>
          </p:blipFill>
          <p:spPr>
            <a:xfrm>
              <a:off x="1495830" y="2852943"/>
              <a:ext cx="1139046" cy="111083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5748228-31A6-C649-B666-BE8AEDDFB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854" y="1255865"/>
              <a:ext cx="2044999" cy="1855329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8F64D43-F9C9-2640-B1B2-892243B2A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660" y="3746807"/>
              <a:ext cx="1946416" cy="1898202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55F72958-6306-464C-BDD8-FB6FF2C49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001" y="4913050"/>
              <a:ext cx="2075173" cy="2023770"/>
            </a:xfrm>
            <a:prstGeom prst="rect">
              <a:avLst/>
            </a:prstGeom>
          </p:spPr>
        </p:pic>
      </p:grp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F11EF22C-C64F-694D-807B-060C4E7367F2}"/>
              </a:ext>
            </a:extLst>
          </p:cNvPr>
          <p:cNvSpPr txBox="1">
            <a:spLocks/>
          </p:cNvSpPr>
          <p:nvPr/>
        </p:nvSpPr>
        <p:spPr>
          <a:xfrm>
            <a:off x="3130599" y="1814800"/>
            <a:ext cx="2277720" cy="535760"/>
          </a:xfrm>
          <a:prstGeom prst="rect">
            <a:avLst/>
          </a:prstGeom>
        </p:spPr>
        <p:txBody>
          <a:bodyPr vert="horz" lIns="91440" tIns="91440" rIns="91440" bIns="0" rtlCol="0" anchor="b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None/>
              <a:defRPr sz="48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КОРОБКА</a:t>
            </a:r>
            <a:r>
              <a:rPr lang="en-US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/>
            </a:r>
            <a:br>
              <a:rPr lang="en-US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ОТ БУРГЕРА</a:t>
            </a:r>
            <a:r>
              <a:rPr lang="en-US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/>
            </a:r>
            <a:br>
              <a:rPr lang="en-US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</a:br>
            <a:r>
              <a:rPr lang="ru-RU" sz="1800" b="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ПОСЛЕ ПЕРЕРАБОТКИ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F7D9A579-85F4-3340-9C64-E9BC0FB1C04F}"/>
              </a:ext>
            </a:extLst>
          </p:cNvPr>
          <p:cNvSpPr txBox="1">
            <a:spLocks/>
          </p:cNvSpPr>
          <p:nvPr/>
        </p:nvSpPr>
        <p:spPr>
          <a:xfrm>
            <a:off x="3130599" y="3048842"/>
            <a:ext cx="2425330" cy="1030482"/>
          </a:xfrm>
          <a:prstGeom prst="rect">
            <a:avLst/>
          </a:prstGeom>
        </p:spPr>
        <p:txBody>
          <a:bodyPr vert="horz" lIns="91440" tIns="91440" rIns="91440" bIns="0" rtlCol="0" anchor="b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None/>
              <a:defRPr sz="48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«БУМАЖНЫЙ» СТАКАНЧИК</a:t>
            </a:r>
            <a:r>
              <a:rPr lang="en-US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/>
            </a:r>
            <a:br>
              <a:rPr lang="en-US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</a:br>
            <a:r>
              <a:rPr lang="ru-RU" sz="1800" b="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ПОСЛЕ ПЕРЕРАБОТКИ</a:t>
            </a: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D08F1A7A-1D5D-8C43-A5F7-23582AED8A6E}"/>
              </a:ext>
            </a:extLst>
          </p:cNvPr>
          <p:cNvSpPr txBox="1">
            <a:spLocks/>
          </p:cNvSpPr>
          <p:nvPr/>
        </p:nvSpPr>
        <p:spPr>
          <a:xfrm>
            <a:off x="3087852" y="4672501"/>
            <a:ext cx="2277720" cy="1030482"/>
          </a:xfrm>
          <a:prstGeom prst="rect">
            <a:avLst/>
          </a:prstGeom>
        </p:spPr>
        <p:txBody>
          <a:bodyPr vert="horz" lIns="91440" tIns="91440" rIns="91440" bIns="0" rtlCol="0" anchor="b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None/>
              <a:defRPr sz="48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ПАКЕТИК ОТ КАРТОШКИ</a:t>
            </a:r>
            <a:r>
              <a:rPr lang="en-US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/>
            </a:r>
            <a:br>
              <a:rPr lang="en-US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</a:br>
            <a:r>
              <a:rPr lang="ru-RU" sz="1800" b="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ПОСЛЕ ПЕРЕРАБОТКИ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5E742FD-ECD3-1547-B979-5883CA135BE7}"/>
              </a:ext>
            </a:extLst>
          </p:cNvPr>
          <p:cNvGrpSpPr/>
          <p:nvPr/>
        </p:nvGrpSpPr>
        <p:grpSpPr>
          <a:xfrm>
            <a:off x="5588000" y="1304570"/>
            <a:ext cx="4992243" cy="4895464"/>
            <a:chOff x="5069840" y="1304570"/>
            <a:chExt cx="5510404" cy="540358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774B84F-349A-7043-8E27-EEF7548924D9}"/>
                </a:ext>
              </a:extLst>
            </p:cNvPr>
            <p:cNvGrpSpPr/>
            <p:nvPr/>
          </p:nvGrpSpPr>
          <p:grpSpPr>
            <a:xfrm>
              <a:off x="5069840" y="1304570"/>
              <a:ext cx="5510404" cy="1706791"/>
              <a:chOff x="4439023" y="1432789"/>
              <a:chExt cx="6141221" cy="1902180"/>
            </a:xfrm>
          </p:grpSpPr>
          <p:pic>
            <p:nvPicPr>
              <p:cNvPr id="25" name="Рисунок 8">
                <a:extLst>
                  <a:ext uri="{FF2B5EF4-FFF2-40B4-BE49-F238E27FC236}">
                    <a16:creationId xmlns:a16="http://schemas.microsoft.com/office/drawing/2014/main" id="{52AAE416-B2B2-E743-A1C8-48791972FA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39023" y="1438527"/>
                <a:ext cx="1421887" cy="1895849"/>
              </a:xfrm>
              <a:prstGeom prst="rect">
                <a:avLst/>
              </a:prstGeom>
            </p:spPr>
          </p:pic>
          <p:pic>
            <p:nvPicPr>
              <p:cNvPr id="26" name="Рисунок 9">
                <a:extLst>
                  <a:ext uri="{FF2B5EF4-FFF2-40B4-BE49-F238E27FC236}">
                    <a16:creationId xmlns:a16="http://schemas.microsoft.com/office/drawing/2014/main" id="{973D6D2C-F219-F549-964D-1B259C9825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12134" y="1432789"/>
                <a:ext cx="1421887" cy="1895849"/>
              </a:xfrm>
              <a:prstGeom prst="rect">
                <a:avLst/>
              </a:prstGeom>
            </p:spPr>
          </p:pic>
          <p:pic>
            <p:nvPicPr>
              <p:cNvPr id="27" name="Рисунок 10">
                <a:extLst>
                  <a:ext uri="{FF2B5EF4-FFF2-40B4-BE49-F238E27FC236}">
                    <a16:creationId xmlns:a16="http://schemas.microsoft.com/office/drawing/2014/main" id="{1EAFA04F-8805-864B-A858-1257A50A7C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85246" y="1439120"/>
                <a:ext cx="1421887" cy="1895849"/>
              </a:xfrm>
              <a:prstGeom prst="rect">
                <a:avLst/>
              </a:prstGeom>
            </p:spPr>
          </p:pic>
          <p:pic>
            <p:nvPicPr>
              <p:cNvPr id="28" name="Рисунок 11">
                <a:extLst>
                  <a:ext uri="{FF2B5EF4-FFF2-40B4-BE49-F238E27FC236}">
                    <a16:creationId xmlns:a16="http://schemas.microsoft.com/office/drawing/2014/main" id="{573B5E84-761B-A544-9CF5-B4E8BAA59D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8357" y="1432789"/>
                <a:ext cx="1421887" cy="1895849"/>
              </a:xfrm>
              <a:prstGeom prst="rect">
                <a:avLst/>
              </a:prstGeom>
            </p:spPr>
          </p:pic>
        </p:grpSp>
        <p:pic>
          <p:nvPicPr>
            <p:cNvPr id="50" name="Рисунок 17">
              <a:extLst>
                <a:ext uri="{FF2B5EF4-FFF2-40B4-BE49-F238E27FC236}">
                  <a16:creationId xmlns:a16="http://schemas.microsoft.com/office/drawing/2014/main" id="{83E966EE-E959-A944-A1B9-A93716BA5733}"/>
                </a:ext>
              </a:extLst>
            </p:cNvPr>
            <p:cNvPicPr>
              <a:picLocks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9840" y="3176117"/>
              <a:ext cx="1264559" cy="1681200"/>
            </a:xfrm>
            <a:prstGeom prst="rect">
              <a:avLst/>
            </a:prstGeom>
          </p:spPr>
        </p:pic>
        <p:pic>
          <p:nvPicPr>
            <p:cNvPr id="51" name="Рисунок 18">
              <a:extLst>
                <a:ext uri="{FF2B5EF4-FFF2-40B4-BE49-F238E27FC236}">
                  <a16:creationId xmlns:a16="http://schemas.microsoft.com/office/drawing/2014/main" id="{744AAA76-1FD5-3E44-B535-D1931A6A2D04}"/>
                </a:ext>
              </a:extLst>
            </p:cNvPr>
            <p:cNvPicPr>
              <a:picLocks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268921" y="3387963"/>
              <a:ext cx="1699528" cy="1275833"/>
            </a:xfrm>
            <a:prstGeom prst="rect">
              <a:avLst/>
            </a:prstGeom>
          </p:spPr>
        </p:pic>
        <p:pic>
          <p:nvPicPr>
            <p:cNvPr id="52" name="Рисунок 19">
              <a:extLst>
                <a:ext uri="{FF2B5EF4-FFF2-40B4-BE49-F238E27FC236}">
                  <a16:creationId xmlns:a16="http://schemas.microsoft.com/office/drawing/2014/main" id="{D90EADA4-3000-5040-8A45-43684D1E5AE9}"/>
                </a:ext>
              </a:extLst>
            </p:cNvPr>
            <p:cNvPicPr>
              <a:picLocks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2888" y="3176116"/>
              <a:ext cx="1264559" cy="1681200"/>
            </a:xfrm>
            <a:prstGeom prst="rect">
              <a:avLst/>
            </a:prstGeom>
          </p:spPr>
        </p:pic>
        <p:pic>
          <p:nvPicPr>
            <p:cNvPr id="53" name="Рисунок 20">
              <a:extLst>
                <a:ext uri="{FF2B5EF4-FFF2-40B4-BE49-F238E27FC236}">
                  <a16:creationId xmlns:a16="http://schemas.microsoft.com/office/drawing/2014/main" id="{8679BFD1-DC56-B14B-9F95-68B8E35B5442}"/>
                </a:ext>
              </a:extLst>
            </p:cNvPr>
            <p:cNvPicPr>
              <a:picLocks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4886" y="3176116"/>
              <a:ext cx="1285358" cy="1681200"/>
            </a:xfrm>
            <a:prstGeom prst="rect">
              <a:avLst/>
            </a:prstGeom>
          </p:spPr>
        </p:pic>
        <p:pic>
          <p:nvPicPr>
            <p:cNvPr id="55" name="Рисунок 14">
              <a:extLst>
                <a:ext uri="{FF2B5EF4-FFF2-40B4-BE49-F238E27FC236}">
                  <a16:creationId xmlns:a16="http://schemas.microsoft.com/office/drawing/2014/main" id="{0CB0DFFB-0F54-434B-A415-5B0A91245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3481" y="5022071"/>
              <a:ext cx="1264560" cy="1686079"/>
            </a:xfrm>
            <a:prstGeom prst="rect">
              <a:avLst/>
            </a:prstGeom>
          </p:spPr>
        </p:pic>
        <p:pic>
          <p:nvPicPr>
            <p:cNvPr id="56" name="Рисунок 15">
              <a:extLst>
                <a:ext uri="{FF2B5EF4-FFF2-40B4-BE49-F238E27FC236}">
                  <a16:creationId xmlns:a16="http://schemas.microsoft.com/office/drawing/2014/main" id="{1297F155-A0FE-3A43-9EAA-E8FF346EB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4411" y="5022071"/>
              <a:ext cx="1260901" cy="1681200"/>
            </a:xfrm>
            <a:prstGeom prst="rect">
              <a:avLst/>
            </a:prstGeom>
          </p:spPr>
        </p:pic>
        <p:pic>
          <p:nvPicPr>
            <p:cNvPr id="57" name="Рисунок 16">
              <a:extLst>
                <a:ext uri="{FF2B5EF4-FFF2-40B4-BE49-F238E27FC236}">
                  <a16:creationId xmlns:a16="http://schemas.microsoft.com/office/drawing/2014/main" id="{9815774C-A0B5-544A-B09D-73532FAAC4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95" r="8395"/>
            <a:stretch/>
          </p:blipFill>
          <p:spPr>
            <a:xfrm rot="5400000">
              <a:off x="5572621" y="4519288"/>
              <a:ext cx="1681199" cy="2686762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85230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67763D-DA5F-4849-BFBE-4A743911F080}"/>
              </a:ext>
            </a:extLst>
          </p:cNvPr>
          <p:cNvSpPr/>
          <p:nvPr/>
        </p:nvSpPr>
        <p:spPr>
          <a:xfrm>
            <a:off x="3240735" y="616592"/>
            <a:ext cx="7339516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D44E8-B752-B944-86A9-5B496D909FE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992514" y="707511"/>
            <a:ext cx="7212012" cy="6477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ru-RU" sz="2400" b="1" dirty="0">
                <a:latin typeface="+mj-lt"/>
                <a:cs typeface="Arial" panose="020B0604020202020204" pitchFamily="34" charset="0"/>
              </a:rPr>
              <a:t>Раздельный сбор отходов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2565D35-319A-E146-A97F-D58F248DA83C}"/>
              </a:ext>
            </a:extLst>
          </p:cNvPr>
          <p:cNvGrpSpPr/>
          <p:nvPr/>
        </p:nvGrpSpPr>
        <p:grpSpPr>
          <a:xfrm>
            <a:off x="76436" y="183654"/>
            <a:ext cx="2118233" cy="6576348"/>
            <a:chOff x="923001" y="215737"/>
            <a:chExt cx="2164852" cy="6721083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9A6CBC1-3D91-6E4A-AF19-2367A4DE2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6532" y="215737"/>
              <a:ext cx="1760206" cy="1651841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D90D0D4-719E-BA4B-B58F-322B796014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04" t="21804" r="21804" b="21804"/>
            <a:stretch/>
          </p:blipFill>
          <p:spPr>
            <a:xfrm>
              <a:off x="1495830" y="2852943"/>
              <a:ext cx="1139046" cy="111083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5748228-31A6-C649-B666-BE8AEDDFB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854" y="1255865"/>
              <a:ext cx="2044999" cy="1855329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8F64D43-F9C9-2640-B1B2-892243B2A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660" y="3746807"/>
              <a:ext cx="1946416" cy="1898202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55F72958-6306-464C-BDD8-FB6FF2C49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001" y="4913050"/>
              <a:ext cx="2075173" cy="2023770"/>
            </a:xfrm>
            <a:prstGeom prst="rect">
              <a:avLst/>
            </a:prstGeom>
          </p:spPr>
        </p:pic>
      </p:grp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F11EF22C-C64F-694D-807B-060C4E7367F2}"/>
              </a:ext>
            </a:extLst>
          </p:cNvPr>
          <p:cNvSpPr txBox="1">
            <a:spLocks/>
          </p:cNvSpPr>
          <p:nvPr/>
        </p:nvSpPr>
        <p:spPr>
          <a:xfrm>
            <a:off x="3142173" y="1470456"/>
            <a:ext cx="4181072" cy="535760"/>
          </a:xfrm>
          <a:prstGeom prst="rect">
            <a:avLst/>
          </a:prstGeom>
        </p:spPr>
        <p:txBody>
          <a:bodyPr vert="horz" lIns="91440" tIns="91440" rIns="91440" bIns="0" rtlCol="0" anchor="b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None/>
              <a:defRPr sz="48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ЧТО МОЖНО СДЕЛАТЬ</a:t>
            </a:r>
            <a:r>
              <a:rPr lang="en-US" sz="1800" b="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/>
            </a:r>
            <a:br>
              <a:rPr lang="en-US" sz="1800" b="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ИЗ ПЕРЕРАБОТАННОЙ БУМАГИ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F7D9A579-85F4-3340-9C64-E9BC0FB1C04F}"/>
              </a:ext>
            </a:extLst>
          </p:cNvPr>
          <p:cNvSpPr txBox="1">
            <a:spLocks/>
          </p:cNvSpPr>
          <p:nvPr/>
        </p:nvSpPr>
        <p:spPr>
          <a:xfrm>
            <a:off x="3142173" y="3671059"/>
            <a:ext cx="4416095" cy="1030482"/>
          </a:xfrm>
          <a:prstGeom prst="rect">
            <a:avLst/>
          </a:prstGeom>
        </p:spPr>
        <p:txBody>
          <a:bodyPr vert="horz" lIns="91440" tIns="91440" rIns="91440" bIns="0" rtlCol="0" anchor="b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None/>
              <a:defRPr sz="48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ЧТО МОЖНО СДЕЛАТЬ</a:t>
            </a:r>
            <a:r>
              <a:rPr lang="en-US" sz="1800" b="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/>
            </a:r>
            <a:br>
              <a:rPr lang="en-US" sz="1800" b="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Speedee" panose="020B0603030502020204" pitchFamily="34" charset="77"/>
                <a:cs typeface="Arial" panose="020B0604020202020204" pitchFamily="34" charset="0"/>
              </a:rPr>
              <a:t>ИЗ ПЕРЕРАБОТАННОГО ПЛАСТИКА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77632BB-7E6F-8740-8E05-A6814473DD51}"/>
              </a:ext>
            </a:extLst>
          </p:cNvPr>
          <p:cNvGrpSpPr/>
          <p:nvPr/>
        </p:nvGrpSpPr>
        <p:grpSpPr>
          <a:xfrm>
            <a:off x="3237442" y="1951045"/>
            <a:ext cx="7339517" cy="1757207"/>
            <a:chOff x="3237442" y="1994181"/>
            <a:chExt cx="7339517" cy="175720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4798960-8505-344C-97E9-0160B0F752F2}"/>
                </a:ext>
              </a:extLst>
            </p:cNvPr>
            <p:cNvSpPr txBox="1"/>
            <p:nvPr/>
          </p:nvSpPr>
          <p:spPr>
            <a:xfrm>
              <a:off x="3844637" y="2308863"/>
              <a:ext cx="160013" cy="4353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</a:t>
              </a:r>
            </a:p>
            <a:p>
              <a:endParaRPr lang="en-US" dirty="0"/>
            </a:p>
          </p:txBody>
        </p:sp>
        <p:pic>
          <p:nvPicPr>
            <p:cNvPr id="31" name="Рисунок 11">
              <a:extLst>
                <a:ext uri="{FF2B5EF4-FFF2-40B4-BE49-F238E27FC236}">
                  <a16:creationId xmlns:a16="http://schemas.microsoft.com/office/drawing/2014/main" id="{127133B5-9D01-D14D-BA3A-DE6729B10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666" y="2134147"/>
              <a:ext cx="798938" cy="815135"/>
            </a:xfrm>
            <a:prstGeom prst="rect">
              <a:avLst/>
            </a:prstGeom>
          </p:spPr>
        </p:pic>
        <p:pic>
          <p:nvPicPr>
            <p:cNvPr id="33" name="Picture 2" descr="https://xn--72-6kc4bxax.xn--p1ai/259-large_default/derzhatel-dlya-2-kh-stakanov-110-shtup.jpg">
              <a:extLst>
                <a:ext uri="{FF2B5EF4-FFF2-40B4-BE49-F238E27FC236}">
                  <a16:creationId xmlns:a16="http://schemas.microsoft.com/office/drawing/2014/main" id="{4FB275AC-062F-6C45-A2F5-D561FEB482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410"/>
            <a:stretch/>
          </p:blipFill>
          <p:spPr bwMode="auto">
            <a:xfrm>
              <a:off x="7802660" y="1994181"/>
              <a:ext cx="1235847" cy="1006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4" descr="https://teplica-exp.ru/wp-content/uploads/2016/12/Biorazlagaeye-kassety-dlya-rassady-1024x652.jpg">
              <a:extLst>
                <a:ext uri="{FF2B5EF4-FFF2-40B4-BE49-F238E27FC236}">
                  <a16:creationId xmlns:a16="http://schemas.microsoft.com/office/drawing/2014/main" id="{BF2A7631-6CA4-5241-9AF1-ECB5702751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416" b="86364" l="3926" r="92562">
                          <a14:foregroundMark x1="4132" y1="38312" x2="18595" y2="38961"/>
                          <a14:foregroundMark x1="33058" y1="86688" x2="49587" y2="75325"/>
                          <a14:foregroundMark x1="89256" y1="45130" x2="80992" y2="26623"/>
                          <a14:foregroundMark x1="92562" y1="36688" x2="92562" y2="366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65"/>
            <a:stretch/>
          </p:blipFill>
          <p:spPr bwMode="auto">
            <a:xfrm>
              <a:off x="9517922" y="2220258"/>
              <a:ext cx="1059037" cy="6354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Рисунок 15">
              <a:extLst>
                <a:ext uri="{FF2B5EF4-FFF2-40B4-BE49-F238E27FC236}">
                  <a16:creationId xmlns:a16="http://schemas.microsoft.com/office/drawing/2014/main" id="{FECD3954-F954-6842-A28E-352266F012B9}"/>
                </a:ext>
              </a:extLst>
            </p:cNvPr>
            <p:cNvPicPr>
              <a:picLocks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56" b="10356"/>
            <a:stretch/>
          </p:blipFill>
          <p:spPr>
            <a:xfrm rot="5400000">
              <a:off x="5582225" y="2230768"/>
              <a:ext cx="1440000" cy="1440000"/>
            </a:xfrm>
            <a:prstGeom prst="ellipse">
              <a:avLst/>
            </a:prstGeom>
          </p:spPr>
        </p:pic>
        <p:pic>
          <p:nvPicPr>
            <p:cNvPr id="36" name="Рисунок 9">
              <a:extLst>
                <a:ext uri="{FF2B5EF4-FFF2-40B4-BE49-F238E27FC236}">
                  <a16:creationId xmlns:a16="http://schemas.microsoft.com/office/drawing/2014/main" id="{9B8BFC87-03FD-024B-9D42-2BA5C0B81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2" y="2971262"/>
              <a:ext cx="795142" cy="632932"/>
            </a:xfrm>
            <a:prstGeom prst="rect">
              <a:avLst/>
            </a:prstGeom>
          </p:spPr>
        </p:pic>
        <p:pic>
          <p:nvPicPr>
            <p:cNvPr id="37" name="Рисунок 10">
              <a:extLst>
                <a:ext uri="{FF2B5EF4-FFF2-40B4-BE49-F238E27FC236}">
                  <a16:creationId xmlns:a16="http://schemas.microsoft.com/office/drawing/2014/main" id="{9D4EC6E1-0862-1240-B0E1-661BD3230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3317" y="2563784"/>
              <a:ext cx="692620" cy="727129"/>
            </a:xfrm>
            <a:prstGeom prst="rect">
              <a:avLst/>
            </a:prstGeom>
          </p:spPr>
        </p:pic>
        <p:sp>
          <p:nvSpPr>
            <p:cNvPr id="39" name="Left Arrow 11">
              <a:extLst>
                <a:ext uri="{FF2B5EF4-FFF2-40B4-BE49-F238E27FC236}">
                  <a16:creationId xmlns:a16="http://schemas.microsoft.com/office/drawing/2014/main" id="{26400E19-7EBA-8F4D-B83E-01E4D441B388}"/>
                </a:ext>
              </a:extLst>
            </p:cNvPr>
            <p:cNvSpPr/>
            <p:nvPr/>
          </p:nvSpPr>
          <p:spPr>
            <a:xfrm flipH="1">
              <a:off x="7397756" y="2709916"/>
              <a:ext cx="266014" cy="568328"/>
            </a:xfrm>
            <a:prstGeom prst="leftArrow">
              <a:avLst>
                <a:gd name="adj1" fmla="val 50000"/>
                <a:gd name="adj2" fmla="val 1679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0" name="Picture 6" descr="https://sc02.alicdn.com/kf/HTB19QwPKb5YBuNjSspoq6zeNFXaG/ECO-Friendly-Egg-Tray-15-Paper-Egg.jpg">
              <a:extLst>
                <a:ext uri="{FF2B5EF4-FFF2-40B4-BE49-F238E27FC236}">
                  <a16:creationId xmlns:a16="http://schemas.microsoft.com/office/drawing/2014/main" id="{031F1F79-B2EE-974B-9B3B-EC93AC4B79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617915" y="2743564"/>
              <a:ext cx="1120649" cy="100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" name="Left Arrow 11">
              <a:extLst>
                <a:ext uri="{FF2B5EF4-FFF2-40B4-BE49-F238E27FC236}">
                  <a16:creationId xmlns:a16="http://schemas.microsoft.com/office/drawing/2014/main" id="{35FDA393-925D-A54E-B152-A939BAB23A96}"/>
                </a:ext>
              </a:extLst>
            </p:cNvPr>
            <p:cNvSpPr/>
            <p:nvPr/>
          </p:nvSpPr>
          <p:spPr>
            <a:xfrm flipH="1">
              <a:off x="5048381" y="2666160"/>
              <a:ext cx="266014" cy="568328"/>
            </a:xfrm>
            <a:prstGeom prst="leftArrow">
              <a:avLst>
                <a:gd name="adj1" fmla="val 50000"/>
                <a:gd name="adj2" fmla="val 1679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525BBE3-1704-C844-8988-FD3CFE5AC256}"/>
              </a:ext>
            </a:extLst>
          </p:cNvPr>
          <p:cNvGrpSpPr/>
          <p:nvPr/>
        </p:nvGrpSpPr>
        <p:grpSpPr>
          <a:xfrm>
            <a:off x="3181765" y="5041625"/>
            <a:ext cx="7313310" cy="1253286"/>
            <a:chOff x="3181765" y="5041625"/>
            <a:chExt cx="7313310" cy="1253286"/>
          </a:xfrm>
        </p:grpSpPr>
        <p:sp>
          <p:nvSpPr>
            <p:cNvPr id="76" name="Left Arrow 11">
              <a:extLst>
                <a:ext uri="{FF2B5EF4-FFF2-40B4-BE49-F238E27FC236}">
                  <a16:creationId xmlns:a16="http://schemas.microsoft.com/office/drawing/2014/main" id="{1D2D1554-AAF0-C343-B4E0-0711DD5CFF78}"/>
                </a:ext>
              </a:extLst>
            </p:cNvPr>
            <p:cNvSpPr/>
            <p:nvPr/>
          </p:nvSpPr>
          <p:spPr>
            <a:xfrm flipH="1">
              <a:off x="7002207" y="5477642"/>
              <a:ext cx="266014" cy="568328"/>
            </a:xfrm>
            <a:prstGeom prst="leftArrow">
              <a:avLst>
                <a:gd name="adj1" fmla="val 50000"/>
                <a:gd name="adj2" fmla="val 1679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Left Arrow 11">
              <a:extLst>
                <a:ext uri="{FF2B5EF4-FFF2-40B4-BE49-F238E27FC236}">
                  <a16:creationId xmlns:a16="http://schemas.microsoft.com/office/drawing/2014/main" id="{663AFD23-061B-AA44-AA51-F7090709953E}"/>
                </a:ext>
              </a:extLst>
            </p:cNvPr>
            <p:cNvSpPr/>
            <p:nvPr/>
          </p:nvSpPr>
          <p:spPr>
            <a:xfrm flipH="1">
              <a:off x="4755299" y="5433886"/>
              <a:ext cx="266014" cy="568328"/>
            </a:xfrm>
            <a:prstGeom prst="leftArrow">
              <a:avLst>
                <a:gd name="adj1" fmla="val 50000"/>
                <a:gd name="adj2" fmla="val 1679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56B76D71-3C87-A643-AA89-F935ECEDD624}"/>
                </a:ext>
              </a:extLst>
            </p:cNvPr>
            <p:cNvGrpSpPr/>
            <p:nvPr/>
          </p:nvGrpSpPr>
          <p:grpSpPr>
            <a:xfrm>
              <a:off x="3181765" y="5041625"/>
              <a:ext cx="7313310" cy="1253286"/>
              <a:chOff x="559004" y="4419945"/>
              <a:chExt cx="11374577" cy="1949265"/>
            </a:xfrm>
          </p:grpSpPr>
          <p:pic>
            <p:nvPicPr>
              <p:cNvPr id="67" name="Рисунок 6">
                <a:extLst>
                  <a:ext uri="{FF2B5EF4-FFF2-40B4-BE49-F238E27FC236}">
                    <a16:creationId xmlns:a16="http://schemas.microsoft.com/office/drawing/2014/main" id="{5C2678E0-21A3-9546-82EF-49A5093C8F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2339" y="4442559"/>
                <a:ext cx="1926652" cy="1926651"/>
              </a:xfrm>
              <a:prstGeom prst="rect">
                <a:avLst/>
              </a:prstGeom>
            </p:spPr>
          </p:pic>
          <p:pic>
            <p:nvPicPr>
              <p:cNvPr id="69" name="Picture 4" descr="https://static.detmir.st/media_out/281/250/2250281/1500/0.jpg">
                <a:extLst>
                  <a:ext uri="{FF2B5EF4-FFF2-40B4-BE49-F238E27FC236}">
                    <a16:creationId xmlns:a16="http://schemas.microsoft.com/office/drawing/2014/main" id="{9B3B7624-BDAF-5F43-89E6-567E944BA1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559004" y="4557589"/>
                <a:ext cx="643466" cy="1777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0" name="Picture 20">
                <a:extLst>
                  <a:ext uri="{FF2B5EF4-FFF2-40B4-BE49-F238E27FC236}">
                    <a16:creationId xmlns:a16="http://schemas.microsoft.com/office/drawing/2014/main" id="{8FF0180D-6A60-F84A-98AA-32B173515E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46201" y="4501962"/>
                <a:ext cx="2021942" cy="1778438"/>
              </a:xfrm>
              <a:prstGeom prst="rect">
                <a:avLst/>
              </a:prstGeom>
            </p:spPr>
          </p:pic>
          <p:pic>
            <p:nvPicPr>
              <p:cNvPr id="71" name="Picture 6" descr="https://superpuper.ru/images/lots/79/dd/f25933389709bb6222ea3a27eeee.jpg">
                <a:extLst>
                  <a:ext uri="{FF2B5EF4-FFF2-40B4-BE49-F238E27FC236}">
                    <a16:creationId xmlns:a16="http://schemas.microsoft.com/office/drawing/2014/main" id="{B8C3085D-3762-5041-A0CD-4C08BD6268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6931026" y="4419945"/>
                <a:ext cx="1926652" cy="1926651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2" name="Рисунок 6">
                <a:extLst>
                  <a:ext uri="{FF2B5EF4-FFF2-40B4-BE49-F238E27FC236}">
                    <a16:creationId xmlns:a16="http://schemas.microsoft.com/office/drawing/2014/main" id="{89F2675A-F4C6-2848-8323-0B1B580AC1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10286432" y="4475549"/>
                <a:ext cx="1647149" cy="18135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3" name="Picture 10" descr="https://avatars.mds.yandex.net/get-pdb/163339/6ae631ae-b948-44b1-b3cc-62f46f7bdb59/s1200">
                <a:extLst>
                  <a:ext uri="{FF2B5EF4-FFF2-40B4-BE49-F238E27FC236}">
                    <a16:creationId xmlns:a16="http://schemas.microsoft.com/office/drawing/2014/main" id="{B0829589-C9D9-984C-B79F-C7F377B970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30602" y="4598073"/>
                <a:ext cx="1645306" cy="16823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91294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8" r="16648"/>
          <a:stretch>
            <a:fillRect/>
          </a:stretch>
        </p:blipFill>
        <p:spPr/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Мой Эко День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b="1" dirty="0"/>
              <a:t>Привычка </a:t>
            </a:r>
            <a:r>
              <a:rPr lang="en-US" b="1" dirty="0"/>
              <a:t>#1: </a:t>
            </a:r>
            <a:r>
              <a:rPr lang="ru-RU" b="1" dirty="0"/>
              <a:t>сдавать макулатуру</a:t>
            </a:r>
          </a:p>
          <a:p>
            <a:r>
              <a:rPr lang="ru-RU" dirty="0"/>
              <a:t>768 млн деревьев нужно, чтобы изготовить годовой запас школьных тетрадок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19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07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4374" b="1437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Мой Эко День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b="1" dirty="0"/>
              <a:t>Привычка </a:t>
            </a:r>
            <a:r>
              <a:rPr lang="en-US" b="1" dirty="0"/>
              <a:t>#2 </a:t>
            </a:r>
            <a:r>
              <a:rPr lang="ru-RU" b="1" dirty="0"/>
              <a:t>Выбрасывать батарейки, градусники и лампочки только в специальные контейнеры</a:t>
            </a:r>
          </a:p>
          <a:p>
            <a:r>
              <a:rPr lang="ru-RU" dirty="0"/>
              <a:t>В них содержаться различные металлы: свинец, литий, марганец, ртуть, никель, кадмий, цинк</a:t>
            </a:r>
          </a:p>
          <a:p>
            <a:r>
              <a:rPr lang="ru-RU" dirty="0"/>
              <a:t>Одна батарейка отравляет 20 м</a:t>
            </a:r>
            <a:r>
              <a:rPr lang="en-US" baseline="30000" dirty="0"/>
              <a:t>2</a:t>
            </a:r>
            <a:r>
              <a:rPr lang="ru-RU" baseline="30000" dirty="0"/>
              <a:t> </a:t>
            </a:r>
            <a:r>
              <a:rPr lang="ru-RU" dirty="0"/>
              <a:t>почвы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20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4" y="5183953"/>
            <a:ext cx="4390613" cy="130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25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0" r="13770"/>
          <a:stretch>
            <a:fillRect/>
          </a:stretch>
        </p:blipFill>
        <p:spPr/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Мой Эко День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b="1" dirty="0"/>
              <a:t>Привычка </a:t>
            </a:r>
            <a:r>
              <a:rPr lang="en-US" b="1" dirty="0"/>
              <a:t>#3. </a:t>
            </a:r>
            <a:r>
              <a:rPr lang="ru-RU" b="1" dirty="0"/>
              <a:t>Кипятить неполный чайник воды</a:t>
            </a:r>
          </a:p>
          <a:p>
            <a:pPr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Энергии, которую мы затрачиваем на то, чтобы вскипятить 1,5-2-литровый электрический чайник, хватило бы, чтобы освещать комнату целый вечер</a:t>
            </a:r>
          </a:p>
          <a:p>
            <a:pPr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каждый из нас будет каждый день кипятить воды только на 1 чашку чая или кофе, то сэкономленной энергии может хватить на уличное освещение в течение полугода!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21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47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Мой Эко День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b="1" dirty="0"/>
              <a:t>Привычка </a:t>
            </a:r>
            <a:r>
              <a:rPr lang="en-US" b="1" dirty="0"/>
              <a:t>#</a:t>
            </a:r>
            <a:r>
              <a:rPr lang="ru-RU" b="1" dirty="0"/>
              <a:t>4</a:t>
            </a:r>
            <a:r>
              <a:rPr lang="en-US" b="1" dirty="0"/>
              <a:t>. </a:t>
            </a:r>
            <a:r>
              <a:rPr lang="ru-RU" b="1" dirty="0"/>
              <a:t>Выключать воду, пока чистишь зубы</a:t>
            </a:r>
          </a:p>
          <a:p>
            <a:pPr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минуту из крана вытекает от 7 до 11 л воды</a:t>
            </a:r>
          </a:p>
          <a:p>
            <a:pPr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выключать воду во время чистки зубов, то за год получится сохранить около 8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литров</a:t>
            </a:r>
          </a:p>
          <a:p>
            <a:pPr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использовании стакана для полоскания можно еще больше сократить расход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22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" r="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251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Мой Эко День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b="1" dirty="0"/>
              <a:t>Привычка </a:t>
            </a:r>
            <a:r>
              <a:rPr lang="en-US" b="1" dirty="0"/>
              <a:t>#</a:t>
            </a:r>
            <a:r>
              <a:rPr lang="ru-RU" b="1" dirty="0"/>
              <a:t>5</a:t>
            </a:r>
            <a:r>
              <a:rPr lang="en-US" b="1" dirty="0"/>
              <a:t>. </a:t>
            </a:r>
            <a:r>
              <a:rPr lang="ru-RU" b="1" dirty="0"/>
              <a:t>Не ставить телефон на зарядку ночью</a:t>
            </a:r>
          </a:p>
          <a:p>
            <a:pPr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Оставленное в розетке зарядное устройство потребляет энергию даже после того, как телефон полностью зарядится</a:t>
            </a:r>
          </a:p>
          <a:p>
            <a:pPr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 вы не только снизите потребление электроэнергии, но и сохраните аккумулятор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defTabSz="914377">
              <a:lnSpc>
                <a:spcPct val="90000"/>
              </a:lnSpc>
              <a:spcBef>
                <a:spcPts val="1800"/>
              </a:spcBef>
              <a:buSzPct val="95000"/>
            </a:pPr>
            <a:fld id="{EA543DA1-053B-459F-9A3B-E2E644C3A7CD}" type="slidenum">
              <a:rPr lang="ru-RU" smtClean="0">
                <a:solidFill>
                  <a:srgbClr val="000000"/>
                </a:solidFill>
              </a:rPr>
              <a:pPr algn="r" defTabSz="914377">
                <a:lnSpc>
                  <a:spcPct val="90000"/>
                </a:lnSpc>
                <a:spcBef>
                  <a:spcPts val="1800"/>
                </a:spcBef>
                <a:buSzPct val="95000"/>
              </a:pPr>
              <a:t>23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" r="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136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16058" y="1677971"/>
            <a:ext cx="237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7" name="Picture 34">
            <a:extLst>
              <a:ext uri="{FF2B5EF4-FFF2-40B4-BE49-F238E27FC236}">
                <a16:creationId xmlns:a16="http://schemas.microsoft.com/office/drawing/2014/main" id="{B2F8F456-5F8F-BE4F-B2F3-A41D454DA6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3" t="27785" r="21076" b="22353"/>
          <a:stretch/>
        </p:blipFill>
        <p:spPr>
          <a:xfrm>
            <a:off x="7705725" y="2085974"/>
            <a:ext cx="3895725" cy="3371851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7C9642EE-74AE-244E-971E-9B721BD400CD}"/>
              </a:ext>
            </a:extLst>
          </p:cNvPr>
          <p:cNvSpPr txBox="1">
            <a:spLocks/>
          </p:cNvSpPr>
          <p:nvPr/>
        </p:nvSpPr>
        <p:spPr>
          <a:xfrm>
            <a:off x="1216057" y="344905"/>
            <a:ext cx="8906511" cy="3346753"/>
          </a:xfrm>
          <a:prstGeom prst="rect">
            <a:avLst/>
          </a:prstGeom>
        </p:spPr>
        <p:txBody>
          <a:bodyPr vert="horz" lIns="91440" tIns="9144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ts val="600"/>
              </a:spcBef>
              <a:buNone/>
              <a:defRPr sz="30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Помочь планете может каждый.</a:t>
            </a:r>
          </a:p>
          <a:p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Вместе мы сможем больше !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6076" y="6250525"/>
            <a:ext cx="859535" cy="5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9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cD_TheToken_1235_RGB.png" descr="McD_TheToken_1235_RGB.png">
            <a:extLst>
              <a:ext uri="{FF2B5EF4-FFF2-40B4-BE49-F238E27FC236}">
                <a16:creationId xmlns:a16="http://schemas.microsoft.com/office/drawing/2014/main" id="{2F41A790-DE97-7748-B482-11605A9F7E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5" y="496338"/>
            <a:ext cx="1904634" cy="19046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614DEC4D-55D1-FD42-BD4F-B6B29BA7A1CA}"/>
              </a:ext>
            </a:extLst>
          </p:cNvPr>
          <p:cNvSpPr txBox="1">
            <a:spLocks/>
          </p:cNvSpPr>
          <p:nvPr/>
        </p:nvSpPr>
        <p:spPr>
          <a:xfrm>
            <a:off x="2527069" y="2787242"/>
            <a:ext cx="8323073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5080" algn="ctr">
              <a:spcBef>
                <a:spcPts val="100"/>
              </a:spcBef>
            </a:pPr>
            <a:r>
              <a:rPr lang="en-US" sz="6600" b="1" kern="0" dirty="0">
                <a:solidFill>
                  <a:schemeClr val="bg1"/>
                </a:solidFill>
                <a:latin typeface="Arial" panose="020B0604020202020204" pitchFamily="34" charset="0"/>
                <a:ea typeface="Verdana" charset="0"/>
                <a:cs typeface="Arial" panose="020B0604020202020204" pitchFamily="34" charset="0"/>
              </a:rPr>
              <a:t>#</a:t>
            </a:r>
            <a:r>
              <a:rPr lang="ru-RU" sz="6600" b="1" kern="0" dirty="0">
                <a:solidFill>
                  <a:schemeClr val="bg1"/>
                </a:solidFill>
                <a:latin typeface="Arial" panose="020B0604020202020204" pitchFamily="34" charset="0"/>
                <a:ea typeface="Verdana" charset="0"/>
                <a:cs typeface="Arial" panose="020B0604020202020204" pitchFamily="34" charset="0"/>
              </a:rPr>
              <a:t>Мой </a:t>
            </a:r>
            <a:r>
              <a:rPr lang="ru-RU" sz="6600" b="1" kern="0" dirty="0" err="1">
                <a:solidFill>
                  <a:schemeClr val="bg1"/>
                </a:solidFill>
                <a:latin typeface="Arial" panose="020B0604020202020204" pitchFamily="34" charset="0"/>
                <a:ea typeface="Verdana" charset="0"/>
                <a:cs typeface="Arial" panose="020B0604020202020204" pitchFamily="34" charset="0"/>
              </a:rPr>
              <a:t>ЭкоДень</a:t>
            </a:r>
            <a:endParaRPr lang="ru-RU" sz="6600" kern="0" dirty="0">
              <a:solidFill>
                <a:schemeClr val="bg1"/>
              </a:solidFill>
              <a:latin typeface="Arial" panose="020B0604020202020204" pitchFamily="34" charset="0"/>
              <a:ea typeface="Verdana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94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cD">
  <a:themeElements>
    <a:clrScheme name="McD Vis ID">
      <a:dk1>
        <a:srgbClr val="000000"/>
      </a:dk1>
      <a:lt1>
        <a:srgbClr val="FFFFFF"/>
      </a:lt1>
      <a:dk2>
        <a:srgbClr val="5F5F5F"/>
      </a:dk2>
      <a:lt2>
        <a:srgbClr val="E6E6E6"/>
      </a:lt2>
      <a:accent1>
        <a:srgbClr val="FFB71B"/>
      </a:accent1>
      <a:accent2>
        <a:srgbClr val="C8161D"/>
      </a:accent2>
      <a:accent3>
        <a:srgbClr val="555555"/>
      </a:accent3>
      <a:accent4>
        <a:srgbClr val="878787"/>
      </a:accent4>
      <a:accent5>
        <a:srgbClr val="BEBEBE"/>
      </a:accent5>
      <a:accent6>
        <a:srgbClr val="DCDCDC"/>
      </a:accent6>
      <a:hlink>
        <a:srgbClr val="FFB71B"/>
      </a:hlink>
      <a:folHlink>
        <a:srgbClr val="C8161D"/>
      </a:folHlink>
    </a:clrScheme>
    <a:fontScheme name="McD Vis ID">
      <a:majorFont>
        <a:latin typeface="Speedee"/>
        <a:ea typeface=""/>
        <a:cs typeface=""/>
      </a:majorFont>
      <a:minorFont>
        <a:latin typeface="Speed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solidFill>
            <a:schemeClr val="bg1"/>
          </a:solidFill>
        </a:ln>
      </a:spPr>
      <a:bodyPr wrap="none" lIns="182880" tIns="91440" rIns="182880" bIns="91440" rtlCol="0" anchor="ctr">
        <a:spAutoFit/>
      </a:bodyPr>
      <a:lstStyle>
        <a:defPPr algn="ctr">
          <a:lnSpc>
            <a:spcPct val="90000"/>
          </a:lnSpc>
          <a:spcBef>
            <a:spcPts val="1200"/>
          </a:spcBef>
          <a:defRPr sz="18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59f2848d-8d13-4590-b54a-df95ebf5f506">JNUAT62KEJ4P-729211025-114</_dlc_DocId>
    <_dlc_DocIdUrl xmlns="59f2848d-8d13-4590-b54a-df95ebf5f506">
      <Url>https://spo.mcd.com/sites/atmcd_ru/_layouts/15/DocIdRedir.aspx?ID=JNUAT62KEJ4P-729211025-114</Url>
      <Description>JNUAT62KEJ4P-729211025-114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3D0DD01766784EA91A7D91612166DB" ma:contentTypeVersion="0" ma:contentTypeDescription="Create a new document." ma:contentTypeScope="" ma:versionID="2f5097316dfee19aa7332e95351c5deb">
  <xsd:schema xmlns:xsd="http://www.w3.org/2001/XMLSchema" xmlns:xs="http://www.w3.org/2001/XMLSchema" xmlns:p="http://schemas.microsoft.com/office/2006/metadata/properties" xmlns:ns2="59f2848d-8d13-4590-b54a-df95ebf5f506" targetNamespace="http://schemas.microsoft.com/office/2006/metadata/properties" ma:root="true" ma:fieldsID="1858fb147bcc2a89bce76cb119fdb4ea" ns2:_="">
    <xsd:import namespace="59f2848d-8d13-4590-b54a-df95ebf5f50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f2848d-8d13-4590-b54a-df95ebf5f50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533A3C-375A-4768-A12F-3D6189765752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59f2848d-8d13-4590-b54a-df95ebf5f506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D577A42-E6CA-4BBA-9A29-571D86D04A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f2848d-8d13-4590-b54a-df95ebf5f5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11FB25-D0D1-4E00-8EF5-22D8CFB22DE5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B9471EB5-4D53-4184-8608-9A8B43906EA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13206</TotalTime>
  <Words>3581</Words>
  <Application>Microsoft Office PowerPoint</Application>
  <PresentationFormat>Широкоэкранный</PresentationFormat>
  <Paragraphs>221</Paragraphs>
  <Slides>25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Calibri</vt:lpstr>
      <vt:lpstr>Helvetica Neue Medium</vt:lpstr>
      <vt:lpstr>McD Alpha</vt:lpstr>
      <vt:lpstr>Speedee</vt:lpstr>
      <vt:lpstr>Times New Roman</vt:lpstr>
      <vt:lpstr>Verdana</vt:lpstr>
      <vt:lpstr>Office Theme</vt:lpstr>
      <vt:lpstr>2_McD</vt:lpstr>
      <vt:lpstr>Презентация PowerPoint</vt:lpstr>
      <vt:lpstr>Презентация PowerPoint</vt:lpstr>
      <vt:lpstr>Настоящий мусорный континент находится в Тихом океане </vt:lpstr>
      <vt:lpstr>Одна из самых крупных электронных свалок на Земле   </vt:lpstr>
      <vt:lpstr>Презентация PowerPoint</vt:lpstr>
      <vt:lpstr>Презентация PowerPoint</vt:lpstr>
      <vt:lpstr>История Мусора </vt:lpstr>
      <vt:lpstr>История Мусора </vt:lpstr>
      <vt:lpstr>Сегодня на уничтожение мусора работает целая система  </vt:lpstr>
      <vt:lpstr>Презентация PowerPoint</vt:lpstr>
      <vt:lpstr>Пластик начинает разлагаться только через 450 лет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Мой Эко День</vt:lpstr>
      <vt:lpstr>Мой Эко День</vt:lpstr>
      <vt:lpstr>Мой Эко День</vt:lpstr>
      <vt:lpstr>Мой Эко День</vt:lpstr>
      <vt:lpstr>Мой Эко День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Day PR APPROACH 19/04/19 Skolkovo</dc:title>
  <dc:creator>Максимова Валентина</dc:creator>
  <cp:lastModifiedBy>Store: CL 27306 Magnitogorsk Zavenyagina</cp:lastModifiedBy>
  <cp:revision>600</cp:revision>
  <cp:lastPrinted>2020-01-27T07:47:22Z</cp:lastPrinted>
  <dcterms:created xsi:type="dcterms:W3CDTF">2019-02-05T08:52:21Z</dcterms:created>
  <dcterms:modified xsi:type="dcterms:W3CDTF">2021-04-15T11:23:22Z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2019-02-01T00:00:00Z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2019-02-05T00:00:00Z</vt:filetime>
  </property>
  <property fmtid="{D5CDD505-2E9C-101B-9397-08002B2CF9AE}" pid="5" name="ContentTypeId">
    <vt:lpwstr>0x0101000C3D0DD01766784EA91A7D91612166DB</vt:lpwstr>
  </property>
  <property fmtid="{D5CDD505-2E9C-101B-9397-08002B2CF9AE}" pid="6" name="_dlc_DocIdItemGuid">
    <vt:lpwstr>c353661b-93ba-4475-926f-9bf71d798dae</vt:lpwstr>
  </property>
</Properties>
</file>